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454" r:id="rId2"/>
    <p:sldId id="455" r:id="rId3"/>
    <p:sldId id="350" r:id="rId4"/>
    <p:sldId id="351" r:id="rId5"/>
    <p:sldId id="352" r:id="rId6"/>
    <p:sldId id="436" r:id="rId7"/>
    <p:sldId id="437" r:id="rId8"/>
    <p:sldId id="438" r:id="rId9"/>
    <p:sldId id="439" r:id="rId10"/>
    <p:sldId id="440" r:id="rId11"/>
    <p:sldId id="441" r:id="rId12"/>
    <p:sldId id="442" r:id="rId13"/>
    <p:sldId id="443" r:id="rId14"/>
    <p:sldId id="444" r:id="rId15"/>
    <p:sldId id="445" r:id="rId16"/>
    <p:sldId id="446" r:id="rId17"/>
    <p:sldId id="447" r:id="rId18"/>
    <p:sldId id="448" r:id="rId19"/>
    <p:sldId id="449" r:id="rId20"/>
    <p:sldId id="450" r:id="rId21"/>
    <p:sldId id="451" r:id="rId22"/>
    <p:sldId id="452" r:id="rId23"/>
    <p:sldId id="453" r:id="rId24"/>
    <p:sldId id="456" r:id="rId25"/>
    <p:sldId id="457" r:id="rId26"/>
    <p:sldId id="458" r:id="rId27"/>
    <p:sldId id="459" r:id="rId28"/>
    <p:sldId id="460" r:id="rId29"/>
    <p:sldId id="461" r:id="rId30"/>
    <p:sldId id="462" r:id="rId31"/>
    <p:sldId id="463" r:id="rId32"/>
    <p:sldId id="464" r:id="rId33"/>
    <p:sldId id="465" r:id="rId34"/>
    <p:sldId id="466" r:id="rId35"/>
    <p:sldId id="467" r:id="rId36"/>
    <p:sldId id="468" r:id="rId37"/>
    <p:sldId id="469" r:id="rId38"/>
    <p:sldId id="470" r:id="rId39"/>
    <p:sldId id="471" r:id="rId40"/>
    <p:sldId id="472" r:id="rId41"/>
    <p:sldId id="473" r:id="rId42"/>
    <p:sldId id="474" r:id="rId43"/>
    <p:sldId id="475" r:id="rId44"/>
    <p:sldId id="476" r:id="rId45"/>
    <p:sldId id="477" r:id="rId46"/>
    <p:sldId id="478" r:id="rId47"/>
    <p:sldId id="479" r:id="rId48"/>
    <p:sldId id="480" r:id="rId49"/>
    <p:sldId id="481" r:id="rId50"/>
    <p:sldId id="482" r:id="rId51"/>
    <p:sldId id="483" r:id="rId52"/>
    <p:sldId id="484" r:id="rId53"/>
    <p:sldId id="485" r:id="rId54"/>
    <p:sldId id="486" r:id="rId55"/>
    <p:sldId id="434" r:id="rId56"/>
    <p:sldId id="430" r:id="rId5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FF6600"/>
    <a:srgbClr val="FF9933"/>
    <a:srgbClr val="C0C0C0"/>
    <a:srgbClr val="3B5B89"/>
    <a:srgbClr val="5D8BC3"/>
    <a:srgbClr val="99CCFF"/>
    <a:srgbClr val="CEB8F6"/>
    <a:srgbClr val="003366"/>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4660"/>
  </p:normalViewPr>
  <p:slideViewPr>
    <p:cSldViewPr>
      <p:cViewPr varScale="1">
        <p:scale>
          <a:sx n="99" d="100"/>
          <a:sy n="99" d="100"/>
        </p:scale>
        <p:origin x="-1116" y="-102"/>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2023-5-11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55</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32657"/>
            <a:ext cx="10975658" cy="6131224"/>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226612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6884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slide" Target="slide5.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slide" Target="slide3.xml"/><Relationship Id="rId2" Type="http://schemas.openxmlformats.org/officeDocument/2006/relationships/tags" Target="../tags/tag2.xml"/><Relationship Id="rId16" Type="http://schemas.openxmlformats.org/officeDocument/2006/relationships/notesSlide" Target="../notesSlides/notesSlide1.xml"/><Relationship Id="rId20" Type="http://schemas.openxmlformats.org/officeDocument/2006/relationships/slide" Target="slide1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slideLayout" Target="../slideLayouts/slideLayout12.xml"/><Relationship Id="rId10" Type="http://schemas.openxmlformats.org/officeDocument/2006/relationships/tags" Target="../tags/tag10.xml"/><Relationship Id="rId19" Type="http://schemas.openxmlformats.org/officeDocument/2006/relationships/slide" Target="slide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Word_Document1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package" Target="../embeddings/Microsoft_Word_Document2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package" Target="../embeddings/Microsoft_Word_Document33.docx"/><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package" Target="../embeddings/Microsoft_Word_Document44.docx"/><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4.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package" Target="../embeddings/Microsoft_Word_Document55.docx"/><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4.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package" Target="../embeddings/Microsoft_Word_Document66.docx"/><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4.emf"/></Relationships>
</file>

<file path=ppt/slides/_rels/slide50.xml.rels><?xml version="1.0" encoding="UTF-8" standalone="yes"?>
<Relationships xmlns="http://schemas.openxmlformats.org/package/2006/relationships"><Relationship Id="rId3" Type="http://schemas.openxmlformats.org/officeDocument/2006/relationships/package" Target="../embeddings/Microsoft_Word_Document77.docx"/><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4.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2.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35838;&#26102;&#36319;&#36394;&#26816;&#27979;word&#25991;&#20214;/&#21333;&#20803;&#36136;&#37327;&#35780;&#20215;&#65288;&#20108;&#65289;%20&#21171;&#21160;&#20809;&#33635;.DOC" TargetMode="Externa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3093" y="-27384"/>
            <a:ext cx="12218858" cy="688538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6185" y="2014090"/>
            <a:ext cx="12264452"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7067" y="2590154"/>
            <a:ext cx="8640960" cy="1728191"/>
          </a:xfrm>
          <a:prstGeom prst="rect">
            <a:avLst/>
          </a:prstGeom>
          <a:noFill/>
          <a:ln>
            <a:noFill/>
          </a:ln>
        </p:spPr>
      </p:pic>
    </p:spTree>
    <p:extLst>
      <p:ext uri="{BB962C8B-B14F-4D97-AF65-F5344CB8AC3E}">
        <p14:creationId xmlns:p14="http://schemas.microsoft.com/office/powerpoint/2010/main" val="11727423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PA_MH_Entry_1">
            <a:hlinkClick r:id="rId17" action="ppaction://hlinksldjump"/>
          </p:cNvPr>
          <p:cNvSpPr/>
          <p:nvPr>
            <p:custDataLst>
              <p:tags r:id="rId1"/>
            </p:custDataLst>
          </p:nvPr>
        </p:nvSpPr>
        <p:spPr>
          <a:xfrm>
            <a:off x="656602" y="695936"/>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grpSp>
        <p:nvGrpSpPr>
          <p:cNvPr id="101" name="组合 100"/>
          <p:cNvGrpSpPr/>
          <p:nvPr/>
        </p:nvGrpSpPr>
        <p:grpSpPr>
          <a:xfrm>
            <a:off x="8978473" y="620688"/>
            <a:ext cx="792088" cy="792088"/>
            <a:chOff x="1856303" y="2844349"/>
            <a:chExt cx="923170" cy="923170"/>
          </a:xfrm>
        </p:grpSpPr>
        <p:sp>
          <p:nvSpPr>
            <p:cNvPr id="102" name="PA_椭圆 4"/>
            <p:cNvSpPr/>
            <p:nvPr>
              <p:custDataLst>
                <p:tags r:id="rId12"/>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3" name="椭圆 102"/>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04" name="PA_组合 2"/>
            <p:cNvGrpSpPr/>
            <p:nvPr>
              <p:custDataLst>
                <p:tags r:id="rId13"/>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109" name="椭圆 108"/>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椭圆 109"/>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5" name="PA_组合 1"/>
            <p:cNvGrpSpPr/>
            <p:nvPr>
              <p:custDataLst>
                <p:tags r:id="rId14"/>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107" name="椭圆 106"/>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椭圆 107"/>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6" name="Text Box 3"/>
            <p:cNvSpPr>
              <a:spLocks noChangeArrowheads="1"/>
            </p:cNvSpPr>
            <p:nvPr/>
          </p:nvSpPr>
          <p:spPr bwMode="auto">
            <a:xfrm>
              <a:off x="2064631" y="3054080"/>
              <a:ext cx="466794" cy="461665"/>
            </a:xfrm>
            <a:prstGeom prst="rect">
              <a:avLst/>
            </a:prstGeom>
          </p:spPr>
          <p:txBody>
            <a:bodyPr wrap="none">
              <a:spAutoFit/>
            </a:bodyPr>
            <a:lstStyle/>
            <a:p>
              <a:pPr algn="ctr">
                <a:spcBef>
                  <a:spcPct val="0"/>
                </a:spcBef>
              </a:pPr>
              <a:r>
                <a:rPr lang="en-US" altLang="zh-CN" sz="2400" dirty="0">
                  <a:solidFill>
                    <a:schemeClr val="bg1"/>
                  </a:solidFill>
                  <a:latin typeface="Impact" panose="020B0806030902050204" pitchFamily="34" charset="0"/>
                  <a:ea typeface="微软雅黑" panose="020B0503020204020204" charset="-122"/>
                  <a:sym typeface="Calibri" panose="020F0502020204030204" pitchFamily="34" charset="0"/>
                </a:rPr>
                <a:t>01</a:t>
              </a:r>
              <a:endParaRPr lang="zh-CN" altLang="en-US" sz="1600" dirty="0">
                <a:solidFill>
                  <a:schemeClr val="bg1"/>
                </a:solidFill>
                <a:latin typeface="Impact" panose="020B0806030902050204" pitchFamily="34" charset="0"/>
                <a:ea typeface="微软雅黑" panose="020B0503020204020204" charset="-122"/>
              </a:endParaRPr>
            </a:p>
          </p:txBody>
        </p:sp>
      </p:grpSp>
      <p:grpSp>
        <p:nvGrpSpPr>
          <p:cNvPr id="112" name="组合 111"/>
          <p:cNvGrpSpPr/>
          <p:nvPr/>
        </p:nvGrpSpPr>
        <p:grpSpPr>
          <a:xfrm>
            <a:off x="8978473" y="4941168"/>
            <a:ext cx="792088" cy="792088"/>
            <a:chOff x="1856303" y="2844349"/>
            <a:chExt cx="923170" cy="923170"/>
          </a:xfrm>
        </p:grpSpPr>
        <p:sp>
          <p:nvSpPr>
            <p:cNvPr id="113" name="PA_椭圆 4"/>
            <p:cNvSpPr/>
            <p:nvPr>
              <p:custDataLst>
                <p:tags r:id="rId9"/>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椭圆 113"/>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16" name="PA_组合 2"/>
            <p:cNvGrpSpPr/>
            <p:nvPr>
              <p:custDataLst>
                <p:tags r:id="rId10"/>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123" name="椭圆 122"/>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椭圆 123"/>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7" name="PA_组合 1"/>
            <p:cNvGrpSpPr/>
            <p:nvPr>
              <p:custDataLst>
                <p:tags r:id="rId11"/>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120" name="椭圆 119"/>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椭圆 121"/>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9" name="Text Box 3"/>
            <p:cNvSpPr>
              <a:spLocks noChangeArrowheads="1"/>
            </p:cNvSpPr>
            <p:nvPr/>
          </p:nvSpPr>
          <p:spPr bwMode="auto">
            <a:xfrm>
              <a:off x="1998916" y="3054080"/>
              <a:ext cx="59822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03</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157" name="Freeform 9"/>
          <p:cNvSpPr/>
          <p:nvPr/>
        </p:nvSpPr>
        <p:spPr bwMode="auto">
          <a:xfrm>
            <a:off x="10346059" y="1074042"/>
            <a:ext cx="1180655" cy="136542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gradFill>
            <a:gsLst>
              <a:gs pos="0">
                <a:srgbClr val="6483B3"/>
              </a:gs>
              <a:gs pos="100000">
                <a:srgbClr val="334E6E"/>
              </a:gs>
            </a:gsLst>
            <a:lin ang="2700000" scaled="0"/>
          </a:gra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75000"/>
                  <a:lumOff val="25000"/>
                </a:schemeClr>
              </a:solidFill>
              <a:latin typeface="微软雅黑" panose="020B0503020204020204" charset="-122"/>
              <a:ea typeface="微软雅黑" panose="020B0503020204020204" charset="-122"/>
            </a:endParaRPr>
          </a:p>
        </p:txBody>
      </p:sp>
      <p:sp>
        <p:nvSpPr>
          <p:cNvPr id="159" name="Freeform 8"/>
          <p:cNvSpPr/>
          <p:nvPr/>
        </p:nvSpPr>
        <p:spPr bwMode="auto">
          <a:xfrm>
            <a:off x="10374586" y="3935785"/>
            <a:ext cx="1180655" cy="136542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1"/>
          </a:soli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75000"/>
                  <a:lumOff val="25000"/>
                </a:schemeClr>
              </a:solidFill>
              <a:latin typeface="微软雅黑" panose="020B0503020204020204" charset="-122"/>
              <a:ea typeface="微软雅黑" panose="020B0503020204020204" charset="-122"/>
            </a:endParaRPr>
          </a:p>
        </p:txBody>
      </p:sp>
      <p:sp>
        <p:nvSpPr>
          <p:cNvPr id="160" name="PA_矩形 30"/>
          <p:cNvSpPr/>
          <p:nvPr>
            <p:custDataLst>
              <p:tags r:id="rId2"/>
            </p:custDataLst>
          </p:nvPr>
        </p:nvSpPr>
        <p:spPr>
          <a:xfrm>
            <a:off x="10434776" y="1215329"/>
            <a:ext cx="1019930" cy="1015663"/>
          </a:xfrm>
          <a:prstGeom prst="rect">
            <a:avLst/>
          </a:prstGeom>
          <a:ln>
            <a:noFill/>
          </a:ln>
        </p:spPr>
        <p:txBody>
          <a:bodyPr wrap="square">
            <a:spAutoFit/>
          </a:bodyPr>
          <a:lstStyle/>
          <a:p>
            <a:pPr algn="ctr"/>
            <a:r>
              <a:rPr lang="zh-CN" altLang="en-US" sz="6000" b="1" dirty="0" smtClean="0">
                <a:solidFill>
                  <a:srgbClr val="FFFFFF"/>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rPr>
              <a:t>目</a:t>
            </a:r>
            <a:endParaRPr lang="zh-CN" altLang="en-US" sz="6000" b="1" dirty="0">
              <a:solidFill>
                <a:srgbClr val="456288"/>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endParaRPr>
          </a:p>
        </p:txBody>
      </p:sp>
      <p:sp>
        <p:nvSpPr>
          <p:cNvPr id="161" name="PA_矩形 30"/>
          <p:cNvSpPr/>
          <p:nvPr>
            <p:custDataLst>
              <p:tags r:id="rId3"/>
            </p:custDataLst>
          </p:nvPr>
        </p:nvSpPr>
        <p:spPr>
          <a:xfrm>
            <a:off x="10506784" y="4118097"/>
            <a:ext cx="1019930" cy="1015663"/>
          </a:xfrm>
          <a:prstGeom prst="rect">
            <a:avLst/>
          </a:prstGeom>
          <a:ln>
            <a:noFill/>
          </a:ln>
        </p:spPr>
        <p:txBody>
          <a:bodyPr wrap="square">
            <a:spAutoFit/>
          </a:bodyPr>
          <a:lstStyle/>
          <a:p>
            <a:pPr algn="ctr"/>
            <a:r>
              <a:rPr lang="zh-CN" altLang="en-US" sz="6000" b="1" dirty="0">
                <a:solidFill>
                  <a:srgbClr val="456288"/>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rPr>
              <a:t>录</a:t>
            </a:r>
          </a:p>
        </p:txBody>
      </p:sp>
      <p:sp>
        <p:nvSpPr>
          <p:cNvPr id="30" name="矩形 29">
            <a:hlinkClick r:id="rId18" action="ppaction://hlinksldjump"/>
          </p:cNvPr>
          <p:cNvSpPr/>
          <p:nvPr/>
        </p:nvSpPr>
        <p:spPr>
          <a:xfrm>
            <a:off x="696987" y="745540"/>
            <a:ext cx="8033273" cy="523220"/>
          </a:xfrm>
          <a:prstGeom prst="rect">
            <a:avLst/>
          </a:prstGeom>
        </p:spPr>
        <p:txBody>
          <a:bodyPr wrap="square">
            <a:spAutoFit/>
          </a:bodyPr>
          <a:lstStyle/>
          <a:p>
            <a:r>
              <a:rPr lang="zh-CN" altLang="zh-CN" sz="2800" b="1" dirty="0">
                <a:solidFill>
                  <a:schemeClr val="accent6">
                    <a:lumMod val="75000"/>
                  </a:schemeClr>
                </a:solidFill>
                <a:latin typeface="Times New Roman"/>
                <a:ea typeface="方正细黑一简体"/>
                <a:cs typeface="Times New Roman"/>
              </a:rPr>
              <a:t>一、阅读微专题</a:t>
            </a:r>
            <a:r>
              <a:rPr lang="en-US" altLang="zh-CN" sz="2800" b="1" dirty="0" smtClean="0">
                <a:solidFill>
                  <a:schemeClr val="accent6">
                    <a:lumMod val="75000"/>
                  </a:schemeClr>
                </a:solidFill>
                <a:latin typeface="Times New Roman"/>
                <a:ea typeface="方正细黑一简体"/>
              </a:rPr>
              <a:t>——</a:t>
            </a:r>
            <a:r>
              <a:rPr lang="zh-CN" altLang="zh-CN" sz="2800" b="1" dirty="0">
                <a:solidFill>
                  <a:schemeClr val="accent6">
                    <a:lumMod val="75000"/>
                  </a:schemeClr>
                </a:solidFill>
                <a:latin typeface="Times New Roman"/>
                <a:ea typeface="方正细黑一简体"/>
                <a:cs typeface="Times New Roman"/>
              </a:rPr>
              <a:t>筛选并整合新闻信息</a:t>
            </a:r>
            <a:endParaRPr lang="en-US" altLang="zh-CN" sz="2800" b="1" kern="100" dirty="0">
              <a:solidFill>
                <a:schemeClr val="accent6">
                  <a:lumMod val="75000"/>
                </a:schemeClr>
              </a:solidFill>
              <a:latin typeface="Times New Roman"/>
              <a:ea typeface="方正细黑一简体"/>
              <a:cs typeface="Times New Roman"/>
            </a:endParaRPr>
          </a:p>
        </p:txBody>
      </p:sp>
      <p:sp>
        <p:nvSpPr>
          <p:cNvPr id="31" name="PA_MH_Entry_1">
            <a:hlinkClick r:id="rId19" action="ppaction://hlinksldjump"/>
          </p:cNvPr>
          <p:cNvSpPr/>
          <p:nvPr>
            <p:custDataLst>
              <p:tags r:id="rId4"/>
            </p:custDataLst>
          </p:nvPr>
        </p:nvSpPr>
        <p:spPr>
          <a:xfrm>
            <a:off x="656602" y="4941168"/>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0070C0"/>
              </a:solidFill>
              <a:latin typeface="Times New Roman"/>
              <a:ea typeface="方正细黑一简体"/>
              <a:cs typeface="Courier New"/>
            </a:endParaRPr>
          </a:p>
        </p:txBody>
      </p:sp>
      <p:sp>
        <p:nvSpPr>
          <p:cNvPr id="33" name="矩形 32">
            <a:hlinkClick r:id="" action="ppaction://noaction"/>
          </p:cNvPr>
          <p:cNvSpPr/>
          <p:nvPr/>
        </p:nvSpPr>
        <p:spPr>
          <a:xfrm>
            <a:off x="985019" y="5024789"/>
            <a:ext cx="7128792" cy="1003352"/>
          </a:xfrm>
          <a:prstGeom prst="rect">
            <a:avLst/>
          </a:prstGeom>
        </p:spPr>
        <p:txBody>
          <a:bodyPr wrap="square">
            <a:spAutoFit/>
          </a:bodyPr>
          <a:lstStyle/>
          <a:p>
            <a:pPr marL="714375" indent="-714375">
              <a:spcBef>
                <a:spcPct val="20000"/>
              </a:spcBef>
            </a:pPr>
            <a:r>
              <a:rPr lang="zh-CN" altLang="zh-CN" sz="2800" b="1" dirty="0">
                <a:solidFill>
                  <a:srgbClr val="666699"/>
                </a:solidFill>
              </a:rPr>
              <a:t>三、写作微专</a:t>
            </a:r>
            <a:r>
              <a:rPr lang="zh-CN" altLang="zh-CN" sz="2800" b="1" dirty="0" smtClean="0">
                <a:solidFill>
                  <a:srgbClr val="666699"/>
                </a:solidFill>
              </a:rPr>
              <a:t>题</a:t>
            </a:r>
            <a:r>
              <a:rPr lang="en-US" altLang="zh-CN" sz="2800" b="1" dirty="0" smtClean="0">
                <a:solidFill>
                  <a:srgbClr val="666699"/>
                </a:solidFill>
                <a:latin typeface="Times New Roman"/>
                <a:ea typeface="方正细黑一简体"/>
              </a:rPr>
              <a:t>——</a:t>
            </a:r>
            <a:r>
              <a:rPr lang="zh-CN" altLang="zh-CN" sz="2800" b="1" dirty="0">
                <a:solidFill>
                  <a:srgbClr val="666699"/>
                </a:solidFill>
                <a:latin typeface="Times New Roman"/>
                <a:ea typeface="方正细黑一简体"/>
                <a:cs typeface="Times New Roman"/>
              </a:rPr>
              <a:t>写人要关注事例和细节</a:t>
            </a:r>
            <a:endParaRPr lang="zh-CN" altLang="zh-CN" sz="2800" dirty="0">
              <a:solidFill>
                <a:srgbClr val="666699"/>
              </a:solidFill>
            </a:endParaRPr>
          </a:p>
          <a:p>
            <a:pPr marL="714375" lvl="0" indent="-714375">
              <a:spcBef>
                <a:spcPct val="20000"/>
              </a:spcBef>
            </a:pPr>
            <a:endParaRPr lang="zh-CN" altLang="en-US" sz="2600" b="1" kern="100" dirty="0">
              <a:solidFill>
                <a:schemeClr val="accent5">
                  <a:lumMod val="50000"/>
                </a:schemeClr>
              </a:solidFill>
              <a:latin typeface="Times New Roman"/>
              <a:ea typeface="方正细黑一简体"/>
              <a:cs typeface="Times New Roman"/>
            </a:endParaRPr>
          </a:p>
        </p:txBody>
      </p:sp>
      <p:grpSp>
        <p:nvGrpSpPr>
          <p:cNvPr id="36" name="组合 35"/>
          <p:cNvGrpSpPr/>
          <p:nvPr/>
        </p:nvGrpSpPr>
        <p:grpSpPr>
          <a:xfrm>
            <a:off x="9018858" y="2636912"/>
            <a:ext cx="792088" cy="792088"/>
            <a:chOff x="1856303" y="2844349"/>
            <a:chExt cx="923170" cy="923170"/>
          </a:xfrm>
        </p:grpSpPr>
        <p:sp>
          <p:nvSpPr>
            <p:cNvPr id="37" name="PA_椭圆 4"/>
            <p:cNvSpPr/>
            <p:nvPr>
              <p:custDataLst>
                <p:tags r:id="rId6"/>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39" name="PA_组合 2"/>
            <p:cNvGrpSpPr/>
            <p:nvPr>
              <p:custDataLst>
                <p:tags r:id="rId7"/>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44" name="椭圆 43"/>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椭圆 44"/>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0" name="PA_组合 1"/>
            <p:cNvGrpSpPr/>
            <p:nvPr>
              <p:custDataLst>
                <p:tags r:id="rId8"/>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42" name="椭圆 41"/>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椭圆 42"/>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1" name="Text Box 3"/>
            <p:cNvSpPr>
              <a:spLocks noChangeArrowheads="1"/>
            </p:cNvSpPr>
            <p:nvPr/>
          </p:nvSpPr>
          <p:spPr bwMode="auto">
            <a:xfrm>
              <a:off x="2004521" y="3054080"/>
              <a:ext cx="58701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02</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46" name="PA_MH_Entry_1">
            <a:hlinkClick r:id="rId20" action="ppaction://hlinksldjump"/>
          </p:cNvPr>
          <p:cNvSpPr/>
          <p:nvPr>
            <p:custDataLst>
              <p:tags r:id="rId5"/>
            </p:custDataLst>
          </p:nvPr>
        </p:nvSpPr>
        <p:spPr>
          <a:xfrm>
            <a:off x="696987" y="2636912"/>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47" name="矩形 46">
            <a:hlinkClick r:id="" action="ppaction://noaction"/>
          </p:cNvPr>
          <p:cNvSpPr/>
          <p:nvPr/>
        </p:nvSpPr>
        <p:spPr>
          <a:xfrm>
            <a:off x="704702" y="2740620"/>
            <a:ext cx="6408712" cy="523220"/>
          </a:xfrm>
          <a:prstGeom prst="rect">
            <a:avLst/>
          </a:prstGeom>
        </p:spPr>
        <p:txBody>
          <a:bodyPr wrap="square">
            <a:spAutoFit/>
          </a:bodyPr>
          <a:lstStyle/>
          <a:p>
            <a:pPr marL="714375" indent="-714375">
              <a:spcBef>
                <a:spcPct val="20000"/>
              </a:spcBef>
            </a:pPr>
            <a:r>
              <a:rPr lang="zh-CN" altLang="en-US" sz="2800" b="1" dirty="0">
                <a:solidFill>
                  <a:srgbClr val="00B0F0"/>
                </a:solidFill>
                <a:latin typeface="Times New Roman"/>
                <a:ea typeface="方正细黑一简体"/>
                <a:cs typeface="Times New Roman"/>
              </a:rPr>
              <a:t>二</a:t>
            </a:r>
            <a:r>
              <a:rPr lang="zh-CN" altLang="zh-CN" sz="2800" b="1" dirty="0">
                <a:solidFill>
                  <a:srgbClr val="00B0F0"/>
                </a:solidFill>
                <a:latin typeface="Times New Roman"/>
                <a:ea typeface="方正细黑一简体"/>
                <a:cs typeface="Times New Roman"/>
              </a:rPr>
              <a:t>、阅读微专题</a:t>
            </a:r>
            <a:r>
              <a:rPr lang="en-US" altLang="zh-CN" sz="2800" b="1" dirty="0">
                <a:solidFill>
                  <a:srgbClr val="00B0F0"/>
                </a:solidFill>
                <a:latin typeface="Times New Roman"/>
                <a:ea typeface="方正细黑一简体"/>
              </a:rPr>
              <a:t>——</a:t>
            </a:r>
            <a:r>
              <a:rPr lang="zh-CN" altLang="en-US" sz="2800" b="1" dirty="0">
                <a:solidFill>
                  <a:srgbClr val="00B0F0"/>
                </a:solidFill>
                <a:latin typeface="Times New Roman"/>
                <a:ea typeface="方正细黑一简体"/>
              </a:rPr>
              <a:t>分析新闻的结</a:t>
            </a:r>
            <a:r>
              <a:rPr lang="zh-CN" altLang="en-US" sz="2800" b="1" dirty="0" smtClean="0">
                <a:solidFill>
                  <a:srgbClr val="00B0F0"/>
                </a:solidFill>
                <a:latin typeface="Times New Roman"/>
                <a:ea typeface="方正细黑一简体"/>
              </a:rPr>
              <a:t>构</a:t>
            </a:r>
            <a:endParaRPr lang="en-US" altLang="zh-CN" sz="2600" b="1" kern="100" dirty="0">
              <a:solidFill>
                <a:srgbClr val="00B0F0"/>
              </a:solidFill>
              <a:latin typeface="Times New Roman"/>
              <a:ea typeface="方正细黑一简体"/>
              <a:cs typeface="Times New Roman"/>
            </a:endParaRPr>
          </a:p>
        </p:txBody>
      </p:sp>
    </p:spTree>
    <p:extLst>
      <p:ext uri="{BB962C8B-B14F-4D97-AF65-F5344CB8AC3E}">
        <p14:creationId xmlns:p14="http://schemas.microsoft.com/office/powerpoint/2010/main" val="562946514"/>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barn(inVertical)">
                                      <p:cBhvr>
                                        <p:cTn id="7" dur="10"/>
                                        <p:tgtEl>
                                          <p:spTgt spid="15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barn(inVertical)">
                                      <p:cBhvr>
                                        <p:cTn id="10" dur="10"/>
                                        <p:tgtEl>
                                          <p:spTgt spid="15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0"/>
                                        </p:tgtEl>
                                        <p:attrNameLst>
                                          <p:attrName>style.visibility</p:attrName>
                                        </p:attrNameLst>
                                      </p:cBhvr>
                                      <p:to>
                                        <p:strVal val="visible"/>
                                      </p:to>
                                    </p:set>
                                    <p:animEffect transition="in" filter="barn(inVertical)">
                                      <p:cBhvr>
                                        <p:cTn id="13" dur="10"/>
                                        <p:tgtEl>
                                          <p:spTgt spid="16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61"/>
                                        </p:tgtEl>
                                        <p:attrNameLst>
                                          <p:attrName>style.visibility</p:attrName>
                                        </p:attrNameLst>
                                      </p:cBhvr>
                                      <p:to>
                                        <p:strVal val="visible"/>
                                      </p:to>
                                    </p:set>
                                    <p:animEffect transition="in" filter="barn(inVertical)">
                                      <p:cBhvr>
                                        <p:cTn id="16" dur="10"/>
                                        <p:tgtEl>
                                          <p:spTgt spid="161"/>
                                        </p:tgtEl>
                                      </p:cBhvr>
                                    </p:animEffect>
                                  </p:childTnLst>
                                </p:cTn>
                              </p:par>
                            </p:childTnLst>
                          </p:cTn>
                        </p:par>
                        <p:par>
                          <p:cTn id="17" fill="hold">
                            <p:stCondLst>
                              <p:cond delay="10"/>
                            </p:stCondLst>
                            <p:childTnLst>
                              <p:par>
                                <p:cTn id="18" presetID="2" presetClass="entr" presetSubtype="4" fill="hold" nodeType="afterEffect">
                                  <p:stCondLst>
                                    <p:cond delay="0"/>
                                  </p:stCondLst>
                                  <p:childTnLst>
                                    <p:set>
                                      <p:cBhvr>
                                        <p:cTn id="19" dur="1" fill="hold">
                                          <p:stCondLst>
                                            <p:cond delay="0"/>
                                          </p:stCondLst>
                                        </p:cTn>
                                        <p:tgtEl>
                                          <p:spTgt spid="101"/>
                                        </p:tgtEl>
                                        <p:attrNameLst>
                                          <p:attrName>style.visibility</p:attrName>
                                        </p:attrNameLst>
                                      </p:cBhvr>
                                      <p:to>
                                        <p:strVal val="visible"/>
                                      </p:to>
                                    </p:set>
                                    <p:anim calcmode="lin" valueType="num">
                                      <p:cBhvr additive="base">
                                        <p:cTn id="20" dur="10" fill="hold"/>
                                        <p:tgtEl>
                                          <p:spTgt spid="101"/>
                                        </p:tgtEl>
                                        <p:attrNameLst>
                                          <p:attrName>ppt_x</p:attrName>
                                        </p:attrNameLst>
                                      </p:cBhvr>
                                      <p:tavLst>
                                        <p:tav tm="0">
                                          <p:val>
                                            <p:strVal val="#ppt_x"/>
                                          </p:val>
                                        </p:tav>
                                        <p:tav tm="100000">
                                          <p:val>
                                            <p:strVal val="#ppt_x"/>
                                          </p:val>
                                        </p:tav>
                                      </p:tavLst>
                                    </p:anim>
                                    <p:anim calcmode="lin" valueType="num">
                                      <p:cBhvr additive="base">
                                        <p:cTn id="21" dur="10" fill="hold"/>
                                        <p:tgtEl>
                                          <p:spTgt spid="10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fill="hold"/>
                                        <p:tgtEl>
                                          <p:spTgt spid="76"/>
                                        </p:tgtEl>
                                        <p:attrNameLst>
                                          <p:attrName>ppt_x</p:attrName>
                                        </p:attrNameLst>
                                      </p:cBhvr>
                                      <p:tavLst>
                                        <p:tav tm="0">
                                          <p:val>
                                            <p:strVal val="#ppt_x"/>
                                          </p:val>
                                        </p:tav>
                                        <p:tav tm="100000">
                                          <p:val>
                                            <p:strVal val="#ppt_x"/>
                                          </p:val>
                                        </p:tav>
                                      </p:tavLst>
                                    </p:anim>
                                    <p:anim calcmode="lin" valueType="num">
                                      <p:cBhvr additive="base">
                                        <p:cTn id="25" dur="500" fill="hold"/>
                                        <p:tgtEl>
                                          <p:spTgt spid="76"/>
                                        </p:tgtEl>
                                        <p:attrNameLst>
                                          <p:attrName>ppt_y</p:attrName>
                                        </p:attrNameLst>
                                      </p:cBhvr>
                                      <p:tavLst>
                                        <p:tav tm="0">
                                          <p:val>
                                            <p:strVal val="1+#ppt_h/2"/>
                                          </p:val>
                                        </p:tav>
                                        <p:tav tm="100000">
                                          <p:val>
                                            <p:strVal val="#ppt_y"/>
                                          </p:val>
                                        </p:tav>
                                      </p:tavLst>
                                    </p:anim>
                                  </p:childTnLst>
                                </p:cTn>
                              </p:par>
                            </p:childTnLst>
                          </p:cTn>
                        </p:par>
                        <p:par>
                          <p:cTn id="26" fill="hold">
                            <p:stCondLst>
                              <p:cond delay="510"/>
                            </p:stCondLst>
                            <p:childTnLst>
                              <p:par>
                                <p:cTn id="27" presetID="2" presetClass="entr" presetSubtype="4"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10" fill="hold"/>
                                        <p:tgtEl>
                                          <p:spTgt spid="112"/>
                                        </p:tgtEl>
                                        <p:attrNameLst>
                                          <p:attrName>ppt_x</p:attrName>
                                        </p:attrNameLst>
                                      </p:cBhvr>
                                      <p:tavLst>
                                        <p:tav tm="0">
                                          <p:val>
                                            <p:strVal val="#ppt_x"/>
                                          </p:val>
                                        </p:tav>
                                        <p:tav tm="100000">
                                          <p:val>
                                            <p:strVal val="#ppt_x"/>
                                          </p:val>
                                        </p:tav>
                                      </p:tavLst>
                                    </p:anim>
                                    <p:anim calcmode="lin" valueType="num">
                                      <p:cBhvr additive="base">
                                        <p:cTn id="30" dur="10" fill="hold"/>
                                        <p:tgtEl>
                                          <p:spTgt spid="112"/>
                                        </p:tgtEl>
                                        <p:attrNameLst>
                                          <p:attrName>ppt_y</p:attrName>
                                        </p:attrNameLst>
                                      </p:cBhvr>
                                      <p:tavLst>
                                        <p:tav tm="0">
                                          <p:val>
                                            <p:strVal val="1+#ppt_h/2"/>
                                          </p:val>
                                        </p:tav>
                                        <p:tav tm="100000">
                                          <p:val>
                                            <p:strVal val="#ppt_y"/>
                                          </p:val>
                                        </p:tav>
                                      </p:tavLst>
                                    </p:anim>
                                  </p:childTnLst>
                                </p:cTn>
                              </p:par>
                            </p:childTnLst>
                          </p:cTn>
                        </p:par>
                        <p:par>
                          <p:cTn id="31" fill="hold">
                            <p:stCondLst>
                              <p:cond delay="52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1020"/>
                            </p:stCondLst>
                            <p:childTnLst>
                              <p:par>
                                <p:cTn id="38" presetID="2" presetClass="entr" presetSubtype="4"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10" fill="hold"/>
                                        <p:tgtEl>
                                          <p:spTgt spid="36"/>
                                        </p:tgtEl>
                                        <p:attrNameLst>
                                          <p:attrName>ppt_x</p:attrName>
                                        </p:attrNameLst>
                                      </p:cBhvr>
                                      <p:tavLst>
                                        <p:tav tm="0">
                                          <p:val>
                                            <p:strVal val="#ppt_x"/>
                                          </p:val>
                                        </p:tav>
                                        <p:tav tm="100000">
                                          <p:val>
                                            <p:strVal val="#ppt_x"/>
                                          </p:val>
                                        </p:tav>
                                      </p:tavLst>
                                    </p:anim>
                                    <p:anim calcmode="lin" valueType="num">
                                      <p:cBhvr additive="base">
                                        <p:cTn id="41" dur="1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ppt_x"/>
                                          </p:val>
                                        </p:tav>
                                        <p:tav tm="100000">
                                          <p:val>
                                            <p:strVal val="#ppt_x"/>
                                          </p:val>
                                        </p:tav>
                                      </p:tavLst>
                                    </p:anim>
                                    <p:anim calcmode="lin" valueType="num">
                                      <p:cBhvr additive="base">
                                        <p:cTn id="45" dur="500" fill="hold"/>
                                        <p:tgtEl>
                                          <p:spTgt spid="46"/>
                                        </p:tgtEl>
                                        <p:attrNameLst>
                                          <p:attrName>ppt_y</p:attrName>
                                        </p:attrNameLst>
                                      </p:cBhvr>
                                      <p:tavLst>
                                        <p:tav tm="0">
                                          <p:val>
                                            <p:strVal val="1+#ppt_h/2"/>
                                          </p:val>
                                        </p:tav>
                                        <p:tav tm="100000">
                                          <p:val>
                                            <p:strVal val="#ppt_y"/>
                                          </p:val>
                                        </p:tav>
                                      </p:tavLst>
                                    </p:anim>
                                  </p:childTnLst>
                                </p:cTn>
                              </p:par>
                            </p:childTnLst>
                          </p:cTn>
                        </p:par>
                        <p:par>
                          <p:cTn id="46" fill="hold">
                            <p:stCondLst>
                              <p:cond delay="1520"/>
                            </p:stCondLst>
                            <p:childTnLst>
                              <p:par>
                                <p:cTn id="47" presetID="53" presetClass="entr" presetSubtype="16"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ppt_w</p:attrName>
                                        </p:attrNameLst>
                                      </p:cBhvr>
                                      <p:tavLst>
                                        <p:tav tm="0">
                                          <p:val>
                                            <p:fltVal val="0"/>
                                          </p:val>
                                        </p:tav>
                                        <p:tav tm="100000">
                                          <p:val>
                                            <p:strVal val="#ppt_w"/>
                                          </p:val>
                                        </p:tav>
                                      </p:tavLst>
                                    </p:anim>
                                    <p:anim calcmode="lin" valueType="num">
                                      <p:cBhvr>
                                        <p:cTn id="50" dur="500" fill="hold"/>
                                        <p:tgtEl>
                                          <p:spTgt spid="47"/>
                                        </p:tgtEl>
                                        <p:attrNameLst>
                                          <p:attrName>ppt_h</p:attrName>
                                        </p:attrNameLst>
                                      </p:cBhvr>
                                      <p:tavLst>
                                        <p:tav tm="0">
                                          <p:val>
                                            <p:fltVal val="0"/>
                                          </p:val>
                                        </p:tav>
                                        <p:tav tm="100000">
                                          <p:val>
                                            <p:strVal val="#ppt_h"/>
                                          </p:val>
                                        </p:tav>
                                      </p:tavLst>
                                    </p:anim>
                                    <p:animEffect transition="in" filter="fade">
                                      <p:cBhvr>
                                        <p:cTn id="51" dur="500"/>
                                        <p:tgtEl>
                                          <p:spTgt spid="47"/>
                                        </p:tgtEl>
                                      </p:cBhvr>
                                    </p:animEffect>
                                  </p:childTnLst>
                                </p:cTn>
                              </p:par>
                              <p:par>
                                <p:cTn id="52" presetID="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ppt_x"/>
                                          </p:val>
                                        </p:tav>
                                        <p:tav tm="100000">
                                          <p:val>
                                            <p:strVal val="#ppt_x"/>
                                          </p:val>
                                        </p:tav>
                                      </p:tavLst>
                                    </p:anim>
                                    <p:anim calcmode="lin" valueType="num">
                                      <p:cBhvr additive="base">
                                        <p:cTn id="55" dur="500" fill="hold"/>
                                        <p:tgtEl>
                                          <p:spTgt spid="31"/>
                                        </p:tgtEl>
                                        <p:attrNameLst>
                                          <p:attrName>ppt_y</p:attrName>
                                        </p:attrNameLst>
                                      </p:cBhvr>
                                      <p:tavLst>
                                        <p:tav tm="0">
                                          <p:val>
                                            <p:strVal val="1+#ppt_h/2"/>
                                          </p:val>
                                        </p:tav>
                                        <p:tav tm="100000">
                                          <p:val>
                                            <p:strVal val="#ppt_y"/>
                                          </p:val>
                                        </p:tav>
                                      </p:tavLst>
                                    </p:anim>
                                  </p:childTnLst>
                                </p:cTn>
                              </p:par>
                            </p:childTnLst>
                          </p:cTn>
                        </p:par>
                        <p:par>
                          <p:cTn id="56" fill="hold">
                            <p:stCondLst>
                              <p:cond delay="2020"/>
                            </p:stCondLst>
                            <p:childTnLst>
                              <p:par>
                                <p:cTn id="57" presetID="53" presetClass="entr" presetSubtype="16"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57" grpId="0" animBg="1"/>
      <p:bldP spid="159" grpId="0" animBg="1"/>
      <p:bldP spid="160" grpId="0"/>
      <p:bldP spid="161" grpId="0"/>
      <p:bldP spid="30" grpId="0"/>
      <p:bldP spid="31" grpId="0" animBg="1"/>
      <p:bldP spid="33" grpId="0"/>
      <p:bldP spid="46" grpId="0" animBg="1"/>
      <p:bldP spid="4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8507" y="1412776"/>
            <a:ext cx="10975658" cy="3168352"/>
          </a:xfrm>
        </p:spPr>
        <p:txBody>
          <a:bodyPr>
            <a:normAutofit/>
          </a:bodyPr>
          <a:lstStyle/>
          <a:p>
            <a:pPr indent="713740" algn="just">
              <a:lnSpc>
                <a:spcPct val="160000"/>
              </a:lnSpc>
              <a:spcAft>
                <a:spcPts val="0"/>
              </a:spcAft>
            </a:pPr>
            <a:r>
              <a:rPr lang="zh-CN" altLang="zh-CN" b="1" kern="100" dirty="0">
                <a:latin typeface="Times New Roman"/>
                <a:ea typeface="方正细黑一简体"/>
                <a:cs typeface="Times New Roman"/>
              </a:rPr>
              <a:t>信息筛选，是指从新闻文本中检索信息，提取主要信息，删掉次要信息；信息整合，是指根据题目要求，对筛选出来的信息加以归类、概括，组织加工成符合题目要求的规范答案。</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endParaRPr lang="zh-CN" altLang="zh-CN" sz="1050" kern="100" dirty="0">
              <a:latin typeface="宋体"/>
              <a:cs typeface="Courier New"/>
            </a:endParaRPr>
          </a:p>
          <a:p>
            <a:pPr>
              <a:lnSpc>
                <a:spcPct val="200000"/>
              </a:lnSpc>
            </a:pPr>
            <a:endParaRPr lang="zh-CN" altLang="en-US" sz="2800" dirty="0"/>
          </a:p>
        </p:txBody>
      </p:sp>
      <p:sp>
        <p:nvSpPr>
          <p:cNvPr id="4" name="矩形 3"/>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96144" y="-52957"/>
            <a:ext cx="9625979" cy="1552733"/>
          </a:xfrm>
          <a:prstGeom prst="rect">
            <a:avLst/>
          </a:prstGeom>
        </p:spPr>
        <p:txBody>
          <a:bodyPr wrap="square">
            <a:spAutoFit/>
          </a:bodyPr>
          <a:lstStyle/>
          <a:p>
            <a:pPr>
              <a:lnSpc>
                <a:spcPct val="150000"/>
              </a:lnSpc>
              <a:spcBef>
                <a:spcPct val="20000"/>
              </a:spcBef>
            </a:pPr>
            <a:r>
              <a:rPr lang="zh-CN" altLang="zh-CN" sz="3200" b="1" dirty="0">
                <a:solidFill>
                  <a:schemeClr val="accent6">
                    <a:lumMod val="75000"/>
                  </a:schemeClr>
                </a:solidFill>
                <a:latin typeface="Times New Roman"/>
                <a:ea typeface="方正细黑一简体"/>
                <a:cs typeface="Times New Roman"/>
              </a:rPr>
              <a:t>一、阅读微专题</a:t>
            </a:r>
            <a:r>
              <a:rPr lang="en-US" altLang="zh-CN" sz="3200" b="1" dirty="0" smtClean="0">
                <a:solidFill>
                  <a:schemeClr val="accent6">
                    <a:lumMod val="75000"/>
                  </a:schemeClr>
                </a:solidFill>
                <a:latin typeface="Times New Roman"/>
                <a:ea typeface="方正细黑一简体"/>
              </a:rPr>
              <a:t>——</a:t>
            </a:r>
            <a:r>
              <a:rPr lang="zh-CN" altLang="zh-CN" sz="3200" b="1" dirty="0">
                <a:solidFill>
                  <a:schemeClr val="accent6">
                    <a:lumMod val="75000"/>
                  </a:schemeClr>
                </a:solidFill>
                <a:latin typeface="Times New Roman"/>
                <a:ea typeface="方正细黑一简体"/>
                <a:cs typeface="Times New Roman"/>
              </a:rPr>
              <a:t>筛选并整合新闻信息</a:t>
            </a:r>
            <a:endParaRPr lang="en-US" altLang="zh-CN" sz="3200" b="1" kern="100" dirty="0">
              <a:solidFill>
                <a:schemeClr val="accent6">
                  <a:lumMod val="75000"/>
                </a:schemeClr>
              </a:solidFill>
              <a:latin typeface="Times New Roman"/>
              <a:ea typeface="方正细黑一简体"/>
              <a:cs typeface="Times New Roman"/>
            </a:endParaRPr>
          </a:p>
          <a:p>
            <a:pPr lvl="0">
              <a:lnSpc>
                <a:spcPct val="150000"/>
              </a:lnSpc>
              <a:spcBef>
                <a:spcPct val="20000"/>
              </a:spcBef>
            </a:pPr>
            <a:endParaRPr lang="zh-CN" altLang="zh-CN" sz="3200" kern="100" dirty="0">
              <a:solidFill>
                <a:srgbClr val="7030A0"/>
              </a:solidFill>
              <a:latin typeface="宋体"/>
              <a:cs typeface="Courier New"/>
            </a:endParaRPr>
          </a:p>
        </p:txBody>
      </p:sp>
    </p:spTree>
    <p:extLst>
      <p:ext uri="{BB962C8B-B14F-4D97-AF65-F5344CB8AC3E}">
        <p14:creationId xmlns:p14="http://schemas.microsoft.com/office/powerpoint/2010/main" val="2556124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阅读下面的材料，完成后面的题目。</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材料：</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近期，四川节电行动取得一定成效。在</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日召开的能源保供第二次新闻通气会上，国网四川省电力公司董事长谭洪恩透露，当前实际已到的电力负荷已由最高峰的</a:t>
            </a:r>
            <a:r>
              <a:rPr lang="en-US" altLang="zh-CN" b="1" kern="100" dirty="0">
                <a:latin typeface="Times New Roman"/>
                <a:ea typeface="方正细黑一简体"/>
                <a:cs typeface="Courier New"/>
              </a:rPr>
              <a:t>5 910</a:t>
            </a:r>
            <a:r>
              <a:rPr lang="zh-CN" altLang="zh-CN" b="1" kern="100" dirty="0">
                <a:latin typeface="Times New Roman"/>
                <a:ea typeface="方正细黑一简体"/>
                <a:cs typeface="Times New Roman"/>
              </a:rPr>
              <a:t>万千瓦降至</a:t>
            </a:r>
            <a:r>
              <a:rPr lang="en-US" altLang="zh-CN" b="1" kern="100" dirty="0">
                <a:latin typeface="Times New Roman"/>
                <a:ea typeface="方正细黑一简体"/>
                <a:cs typeface="Courier New"/>
              </a:rPr>
              <a:t>4 700</a:t>
            </a:r>
            <a:r>
              <a:rPr lang="zh-CN" altLang="zh-CN" b="1" kern="100" dirty="0">
                <a:latin typeface="Times New Roman"/>
                <a:ea typeface="方正细黑一简体"/>
                <a:cs typeface="Times New Roman"/>
              </a:rPr>
              <a:t>多万千瓦。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951733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zh-CN" b="1" dirty="0"/>
              <a:t>四川是水电大省，今年，受到大范围、长时间极端高温干旱灾害天气的影响，以水电为主的能源结构遭遇危机，省内保供电形势不容乐观。面对历史同期最高极端温度、最少降水量、最高电力负荷</a:t>
            </a:r>
            <a:r>
              <a:rPr lang="en-US" altLang="zh-CN" b="1" dirty="0"/>
              <a:t>“</a:t>
            </a:r>
            <a:r>
              <a:rPr lang="zh-CN" altLang="zh-CN" b="1" dirty="0"/>
              <a:t>三最</a:t>
            </a:r>
            <a:r>
              <a:rPr lang="en-US" altLang="zh-CN" b="1" dirty="0"/>
              <a:t>”</a:t>
            </a:r>
            <a:r>
              <a:rPr lang="zh-CN" altLang="zh-CN" b="1" dirty="0"/>
              <a:t>叠加的局面，全省各级各部门多渠道、多途径协同发力，千方百计守护民生用电。四川清洁能源资源丰富，水电资源技术可开发量约</a:t>
            </a:r>
            <a:r>
              <a:rPr lang="en-US" altLang="zh-CN" b="1" dirty="0"/>
              <a:t>1.48</a:t>
            </a:r>
            <a:r>
              <a:rPr lang="zh-CN" altLang="zh-CN" b="1" dirty="0"/>
              <a:t>亿千瓦，占全国总量的</a:t>
            </a:r>
            <a:r>
              <a:rPr lang="en-US" altLang="zh-CN" b="1" dirty="0"/>
              <a:t>21.2%</a:t>
            </a:r>
            <a:r>
              <a:rPr lang="zh-CN" altLang="zh-CN" b="1" dirty="0"/>
              <a:t>。目前，四川水电装机容量达</a:t>
            </a:r>
            <a:r>
              <a:rPr lang="en-US" altLang="zh-CN" b="1" dirty="0"/>
              <a:t>9 100</a:t>
            </a:r>
            <a:r>
              <a:rPr lang="zh-CN" altLang="zh-CN" b="1" dirty="0"/>
              <a:t>万千瓦，居全国首位。</a:t>
            </a:r>
            <a:endParaRPr lang="zh-CN" altLang="zh-CN" dirty="0"/>
          </a:p>
          <a:p>
            <a:endParaRPr lang="zh-CN" altLang="en-US" dirty="0"/>
          </a:p>
        </p:txBody>
      </p:sp>
    </p:spTree>
    <p:extLst>
      <p:ext uri="{BB962C8B-B14F-4D97-AF65-F5344CB8AC3E}">
        <p14:creationId xmlns:p14="http://schemas.microsoft.com/office/powerpoint/2010/main" val="10778146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近期，受高温干旱灾害性天气影响，四川各流域来水严重偏枯，降至冬季枯水期水平，出现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汛期反枯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的罕见现象。其中，渠江偏少</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成，稚碧江上游、大渡河、沱江、涪江偏少</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成，亭子口、长河坝、猴子岩等多个水电站水库蓄水几乎消落至死水位。</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水力发电需要足够高的水头，以形成落差势能驱动水轮机转动。受水库蓄水持续下降的影响，四川水电发电能力断崖式下降。截至目前，四川全省水电的日发电能力从</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亿千瓦时锐减至</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亿千瓦时，降幅超</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9818037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624736"/>
          </a:xfrm>
        </p:spPr>
        <p:txBody>
          <a:bodyPr>
            <a:normAutofit lnSpcReduction="10000"/>
          </a:bodyPr>
          <a:lstStyle/>
          <a:p>
            <a:pPr indent="713740" algn="just">
              <a:lnSpc>
                <a:spcPct val="160000"/>
              </a:lnSpc>
              <a:spcAft>
                <a:spcPts val="0"/>
              </a:spcAft>
            </a:pPr>
            <a:r>
              <a:rPr lang="zh-CN" altLang="zh-CN" b="1" kern="100" dirty="0">
                <a:latin typeface="Times New Roman"/>
                <a:ea typeface="方正细黑一简体"/>
                <a:cs typeface="Times New Roman"/>
              </a:rPr>
              <a:t>当前，</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万余名电力抢修人员</a:t>
            </a:r>
            <a:r>
              <a:rPr lang="en-US" altLang="zh-CN" b="1" kern="100" dirty="0">
                <a:latin typeface="Times New Roman"/>
                <a:ea typeface="方正细黑一简体"/>
                <a:cs typeface="Courier New"/>
              </a:rPr>
              <a:t>24</a:t>
            </a:r>
            <a:r>
              <a:rPr lang="zh-CN" altLang="zh-CN" b="1" kern="100" dirty="0">
                <a:latin typeface="Times New Roman"/>
                <a:ea typeface="方正细黑一简体"/>
                <a:cs typeface="Times New Roman"/>
              </a:rPr>
              <a:t>小时待命，突发故障情况下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先复电、后抢修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940</a:t>
            </a:r>
            <a:r>
              <a:rPr lang="zh-CN" altLang="zh-CN" b="1" kern="100" dirty="0">
                <a:latin typeface="Times New Roman"/>
                <a:ea typeface="方正细黑一简体"/>
                <a:cs typeface="Times New Roman"/>
              </a:rPr>
              <a:t>支党员服务队、党员突击队，</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万余名党员奋战保电一线。</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日至</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日，来自江苏、江西、山西等</a:t>
            </a:r>
            <a:r>
              <a:rPr lang="en-US" altLang="zh-CN" b="1" kern="100" dirty="0">
                <a:latin typeface="Times New Roman"/>
                <a:ea typeface="方正细黑一简体"/>
                <a:cs typeface="Courier New"/>
              </a:rPr>
              <a:t>13</a:t>
            </a:r>
            <a:r>
              <a:rPr lang="zh-CN" altLang="zh-CN" b="1" kern="100" dirty="0">
                <a:latin typeface="Times New Roman"/>
                <a:ea typeface="方正细黑一简体"/>
                <a:cs typeface="Times New Roman"/>
              </a:rPr>
              <a:t>个省份的</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台发电车陆续到达四川成都，提高特殊情况下的应急保障能力。</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守护民生用电，是一场全社会的共同行动。当前，四川广大工业企业主动承担社会责任，积极响应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让电于民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号召，安排车间停产、职工放假。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现在民众有用电需求，正是我们企业履行社会责任和展现担当的时候。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对于此次停产让电于民，相关企业表示理解和支持，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高温过后，我们将开足马力，把生产进度赶上，继续为经济发展作贡献。</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453065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据四川省气象局介绍，</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月下旬，四川高温高热天气还将持续一段时间。目前，四川多地已主动关闭多处景观照明、户外广告照明、灯光秀。在此，呼吁全社会节约用电、科学用电、低碳生活，共同打赢能源保供战。</a:t>
            </a:r>
            <a:endParaRPr lang="zh-CN" altLang="zh-CN" sz="1050" kern="100" dirty="0">
              <a:latin typeface="宋体"/>
              <a:cs typeface="Courier New"/>
            </a:endParaRPr>
          </a:p>
          <a:p>
            <a:pPr indent="713740" algn="r">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摘编自《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丰水期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枯水季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，水电大省</a:t>
            </a:r>
            <a:endParaRPr lang="zh-CN" altLang="zh-CN" sz="1050" kern="100" dirty="0">
              <a:latin typeface="宋体"/>
              <a:cs typeface="Courier New"/>
            </a:endParaRPr>
          </a:p>
          <a:p>
            <a:pPr indent="713740" algn="r">
              <a:lnSpc>
                <a:spcPct val="160000"/>
              </a:lnSpc>
              <a:spcAft>
                <a:spcPts val="0"/>
              </a:spcAft>
            </a:pPr>
            <a:r>
              <a:rPr lang="zh-CN" altLang="zh-CN" b="1" kern="100" dirty="0">
                <a:latin typeface="Times New Roman"/>
                <a:ea typeface="方正细黑一简体"/>
                <a:cs typeface="Times New Roman"/>
              </a:rPr>
              <a:t>四川如何渡难关》</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453065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请结合材料，概括分析四川省如何渡过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枯水季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难关，打赢能源保供战；并浅谈你对未来我国能源发展的思考。</a:t>
            </a:r>
            <a:endParaRPr lang="zh-CN" altLang="zh-CN" sz="1050" kern="100" dirty="0">
              <a:latin typeface="宋体"/>
              <a:cs typeface="Courier New"/>
            </a:endParaRPr>
          </a:p>
          <a:p>
            <a:r>
              <a:rPr lang="zh-CN" altLang="zh-CN" b="1" dirty="0">
                <a:solidFill>
                  <a:srgbClr val="C00000"/>
                </a:solidFill>
                <a:latin typeface="Times New Roman"/>
                <a:ea typeface="方正细黑一简体"/>
                <a:cs typeface="Times New Roman"/>
              </a:rPr>
              <a:t>解析：</a:t>
            </a:r>
            <a:r>
              <a:rPr lang="zh-CN" altLang="zh-CN" b="1" dirty="0">
                <a:latin typeface="Times New Roman"/>
                <a:ea typeface="方正细黑一简体"/>
                <a:cs typeface="Times New Roman"/>
              </a:rPr>
              <a:t>措施：</a:t>
            </a:r>
            <a:r>
              <a:rPr lang="zh-CN" altLang="zh-CN" b="1" dirty="0">
                <a:latin typeface="Times New Roman"/>
                <a:cs typeface="宋体"/>
              </a:rPr>
              <a:t>①</a:t>
            </a:r>
            <a:r>
              <a:rPr lang="zh-CN" altLang="zh-CN" b="1" dirty="0">
                <a:latin typeface="Times New Roman"/>
                <a:ea typeface="方正细黑一简体"/>
                <a:cs typeface="Times New Roman"/>
              </a:rPr>
              <a:t>结合</a:t>
            </a:r>
            <a:r>
              <a:rPr lang="en-US" altLang="zh-CN" b="1" dirty="0">
                <a:latin typeface="Times New Roman"/>
                <a:ea typeface="方正细黑一简体"/>
              </a:rPr>
              <a:t>“2.5</a:t>
            </a:r>
            <a:r>
              <a:rPr lang="zh-CN" altLang="zh-CN" b="1" dirty="0">
                <a:latin typeface="Times New Roman"/>
                <a:ea typeface="方正细黑一简体"/>
                <a:cs typeface="Times New Roman"/>
              </a:rPr>
              <a:t>万余名电力抢修人员</a:t>
            </a:r>
            <a:r>
              <a:rPr lang="en-US" altLang="zh-CN" b="1" dirty="0">
                <a:latin typeface="Times New Roman"/>
                <a:ea typeface="方正细黑一简体"/>
              </a:rPr>
              <a:t>24</a:t>
            </a:r>
            <a:r>
              <a:rPr lang="zh-CN" altLang="zh-CN" b="1" dirty="0">
                <a:latin typeface="Times New Roman"/>
                <a:ea typeface="方正细黑一简体"/>
                <a:cs typeface="Times New Roman"/>
              </a:rPr>
              <a:t>小时待命，突发故障情况下</a:t>
            </a:r>
            <a:r>
              <a:rPr lang="en-US" altLang="zh-CN" b="1" dirty="0">
                <a:latin typeface="Times New Roman"/>
                <a:ea typeface="方正细黑一简体"/>
              </a:rPr>
              <a:t>‘</a:t>
            </a:r>
            <a:r>
              <a:rPr lang="zh-CN" altLang="zh-CN" b="1" dirty="0">
                <a:latin typeface="Times New Roman"/>
                <a:ea typeface="方正细黑一简体"/>
                <a:cs typeface="Times New Roman"/>
              </a:rPr>
              <a:t>先复电、后抢修</a:t>
            </a:r>
            <a:r>
              <a:rPr lang="en-US" altLang="zh-CN" b="1" dirty="0">
                <a:latin typeface="Times New Roman"/>
                <a:ea typeface="方正细黑一简体"/>
              </a:rPr>
              <a:t>’</a:t>
            </a:r>
            <a:r>
              <a:rPr lang="zh-CN" altLang="zh-CN" b="1" dirty="0">
                <a:latin typeface="Times New Roman"/>
                <a:ea typeface="方正细黑一简体"/>
                <a:cs typeface="Times New Roman"/>
              </a:rPr>
              <a:t>，</a:t>
            </a:r>
            <a:r>
              <a:rPr lang="en-US" altLang="zh-CN" b="1" dirty="0">
                <a:latin typeface="Times New Roman"/>
                <a:ea typeface="方正细黑一简体"/>
              </a:rPr>
              <a:t>940</a:t>
            </a:r>
            <a:r>
              <a:rPr lang="zh-CN" altLang="zh-CN" b="1" dirty="0">
                <a:latin typeface="Times New Roman"/>
                <a:ea typeface="方正细黑一简体"/>
                <a:cs typeface="Times New Roman"/>
              </a:rPr>
              <a:t>支党员服务队、党员突击队，</a:t>
            </a:r>
            <a:r>
              <a:rPr lang="en-US" altLang="zh-CN" b="1" dirty="0">
                <a:latin typeface="Times New Roman"/>
                <a:ea typeface="方正细黑一简体"/>
              </a:rPr>
              <a:t>1.8</a:t>
            </a:r>
            <a:r>
              <a:rPr lang="zh-CN" altLang="zh-CN" b="1" dirty="0">
                <a:latin typeface="Times New Roman"/>
                <a:ea typeface="方正细黑一简体"/>
                <a:cs typeface="Times New Roman"/>
              </a:rPr>
              <a:t>万余名党员奋战保电一线</a:t>
            </a:r>
            <a:r>
              <a:rPr lang="en-US" altLang="zh-CN" b="1" dirty="0">
                <a:latin typeface="Times New Roman"/>
                <a:ea typeface="方正细黑一简体"/>
              </a:rPr>
              <a:t>……</a:t>
            </a:r>
            <a:r>
              <a:rPr lang="zh-CN" altLang="zh-CN" b="1" dirty="0">
                <a:latin typeface="Times New Roman"/>
                <a:ea typeface="方正细黑一简体"/>
                <a:cs typeface="Times New Roman"/>
              </a:rPr>
              <a:t>来自江苏、江西、山西等</a:t>
            </a:r>
            <a:r>
              <a:rPr lang="en-US" altLang="zh-CN" b="1" dirty="0">
                <a:latin typeface="Times New Roman"/>
                <a:ea typeface="方正细黑一简体"/>
              </a:rPr>
              <a:t>13</a:t>
            </a:r>
            <a:r>
              <a:rPr lang="zh-CN" altLang="zh-CN" b="1" dirty="0">
                <a:latin typeface="Times New Roman"/>
                <a:ea typeface="方正细黑一简体"/>
                <a:cs typeface="Times New Roman"/>
              </a:rPr>
              <a:t>个省份的</a:t>
            </a:r>
            <a:r>
              <a:rPr lang="en-US" altLang="zh-CN" b="1" dirty="0">
                <a:latin typeface="Times New Roman"/>
                <a:ea typeface="方正细黑一简体"/>
              </a:rPr>
              <a:t>50</a:t>
            </a:r>
            <a:r>
              <a:rPr lang="zh-CN" altLang="zh-CN" b="1" dirty="0">
                <a:latin typeface="Times New Roman"/>
                <a:ea typeface="方正细黑一简体"/>
                <a:cs typeface="Times New Roman"/>
              </a:rPr>
              <a:t>台发电车陆续到达四川成都，提高特殊情况下的应急保障能力</a:t>
            </a:r>
            <a:r>
              <a:rPr lang="en-US" altLang="zh-CN" b="1" dirty="0">
                <a:latin typeface="Times New Roman"/>
                <a:ea typeface="方正细黑一简体"/>
              </a:rPr>
              <a:t>”</a:t>
            </a:r>
            <a:r>
              <a:rPr lang="zh-CN" altLang="zh-CN" b="1" dirty="0">
                <a:latin typeface="Times New Roman"/>
                <a:ea typeface="方正细黑一简体"/>
                <a:cs typeface="Times New Roman"/>
              </a:rPr>
              <a:t>可概括出，国家组织专业人员，发动党员先锋，赴川奋战保电一线</a:t>
            </a:r>
            <a:r>
              <a:rPr lang="zh-CN" altLang="zh-CN" b="1" dirty="0" smtClean="0">
                <a:latin typeface="Times New Roman"/>
                <a:ea typeface="方正细黑一简体"/>
                <a:cs typeface="Times New Roman"/>
              </a:rPr>
              <a:t>，</a:t>
            </a:r>
            <a:r>
              <a:rPr lang="zh-CN" altLang="zh-CN" b="1" dirty="0">
                <a:latin typeface="Times New Roman"/>
                <a:ea typeface="方正细黑一简体"/>
                <a:cs typeface="Times New Roman"/>
              </a:rPr>
              <a:t>提高</a:t>
            </a:r>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404664"/>
            <a:ext cx="11593288" cy="4176464"/>
          </a:xfrm>
        </p:spPr>
        <p:txBody>
          <a:bodyPr>
            <a:normAutofit/>
          </a:bodyPr>
          <a:lstStyle/>
          <a:p>
            <a:pPr indent="713740" algn="just">
              <a:lnSpc>
                <a:spcPct val="160000"/>
              </a:lnSpc>
              <a:spcAft>
                <a:spcPts val="0"/>
              </a:spcAft>
            </a:pPr>
            <a:r>
              <a:rPr lang="zh-CN" altLang="zh-CN" b="1" dirty="0" smtClean="0">
                <a:latin typeface="Times New Roman"/>
                <a:ea typeface="方正细黑一简体"/>
                <a:cs typeface="Times New Roman"/>
              </a:rPr>
              <a:t>特殊情况下的应急保障能力；</a:t>
            </a:r>
            <a:r>
              <a:rPr lang="zh-CN" altLang="zh-CN" b="1" dirty="0" smtClean="0">
                <a:latin typeface="Times New Roman"/>
                <a:cs typeface="宋体"/>
              </a:rPr>
              <a:t>②</a:t>
            </a:r>
            <a:r>
              <a:rPr lang="zh-CN" altLang="zh-CN" b="1" dirty="0" smtClean="0">
                <a:latin typeface="Times New Roman"/>
                <a:ea typeface="方正细黑一简体"/>
                <a:cs typeface="Times New Roman"/>
              </a:rPr>
              <a:t>结合</a:t>
            </a:r>
            <a:r>
              <a:rPr lang="en-US" altLang="zh-CN" b="1" dirty="0" smtClean="0">
                <a:latin typeface="Times New Roman"/>
                <a:ea typeface="方正细黑一简体"/>
              </a:rPr>
              <a:t>“</a:t>
            </a:r>
            <a:r>
              <a:rPr lang="zh-CN" altLang="zh-CN" b="1" dirty="0" smtClean="0">
                <a:latin typeface="Times New Roman"/>
                <a:ea typeface="方正细黑一简体"/>
                <a:cs typeface="Times New Roman"/>
              </a:rPr>
              <a:t>四川广大工业企业主动承担社会责任，积极响应</a:t>
            </a:r>
            <a:r>
              <a:rPr lang="en-US" altLang="zh-CN" b="1" dirty="0" smtClean="0">
                <a:latin typeface="Times New Roman"/>
                <a:ea typeface="方正细黑一简体"/>
              </a:rPr>
              <a:t>‘</a:t>
            </a:r>
            <a:r>
              <a:rPr lang="zh-CN" altLang="zh-CN" b="1" dirty="0" smtClean="0">
                <a:latin typeface="Times New Roman"/>
                <a:ea typeface="方正细黑一简体"/>
                <a:cs typeface="Times New Roman"/>
              </a:rPr>
              <a:t>让电于民</a:t>
            </a:r>
            <a:r>
              <a:rPr lang="en-US" altLang="zh-CN" b="1" dirty="0" smtClean="0">
                <a:latin typeface="Times New Roman"/>
                <a:ea typeface="方正细黑一简体"/>
              </a:rPr>
              <a:t>’</a:t>
            </a:r>
            <a:r>
              <a:rPr lang="zh-CN" altLang="zh-CN" b="1" dirty="0" smtClean="0">
                <a:latin typeface="Times New Roman"/>
                <a:ea typeface="方正细黑一简体"/>
                <a:cs typeface="Times New Roman"/>
              </a:rPr>
              <a:t>号召，安排车间停产、职工放假</a:t>
            </a:r>
            <a:r>
              <a:rPr lang="en-US" altLang="zh-CN" b="1" dirty="0" smtClean="0">
                <a:latin typeface="Times New Roman"/>
                <a:ea typeface="方正细黑一简体"/>
              </a:rPr>
              <a:t>”</a:t>
            </a:r>
            <a:r>
              <a:rPr lang="zh-CN" altLang="zh-CN" b="1" dirty="0" smtClean="0">
                <a:latin typeface="Times New Roman"/>
                <a:ea typeface="方正细黑一简体"/>
                <a:cs typeface="Times New Roman"/>
              </a:rPr>
              <a:t>可概括出，四川广大工业企业主动承担社会责任，积极响应</a:t>
            </a:r>
            <a:r>
              <a:rPr lang="en-US" altLang="zh-CN" b="1" dirty="0" smtClean="0">
                <a:latin typeface="Times New Roman"/>
                <a:ea typeface="方正细黑一简体"/>
              </a:rPr>
              <a:t>“</a:t>
            </a:r>
            <a:r>
              <a:rPr lang="zh-CN" altLang="zh-CN" b="1" dirty="0" smtClean="0">
                <a:latin typeface="Times New Roman"/>
                <a:ea typeface="方正细黑一简体"/>
                <a:cs typeface="Times New Roman"/>
              </a:rPr>
              <a:t>让电于民</a:t>
            </a:r>
            <a:r>
              <a:rPr lang="en-US" altLang="zh-CN" b="1" dirty="0" smtClean="0">
                <a:latin typeface="Times New Roman"/>
                <a:ea typeface="方正细黑一简体"/>
              </a:rPr>
              <a:t>”</a:t>
            </a:r>
            <a:r>
              <a:rPr lang="zh-CN" altLang="zh-CN" b="1" dirty="0" smtClean="0">
                <a:latin typeface="Times New Roman"/>
                <a:ea typeface="方正细黑一简体"/>
                <a:cs typeface="Times New Roman"/>
              </a:rPr>
              <a:t>号召；</a:t>
            </a:r>
            <a:r>
              <a:rPr lang="zh-CN" altLang="zh-CN" b="1" dirty="0" smtClean="0">
                <a:latin typeface="Times New Roman"/>
                <a:cs typeface="宋体"/>
              </a:rPr>
              <a:t>③</a:t>
            </a:r>
            <a:r>
              <a:rPr lang="zh-CN" altLang="zh-CN" b="1" dirty="0" smtClean="0">
                <a:latin typeface="Times New Roman"/>
                <a:ea typeface="方正细黑一简体"/>
                <a:cs typeface="Times New Roman"/>
              </a:rPr>
              <a:t>结合</a:t>
            </a:r>
            <a:r>
              <a:rPr lang="en-US" altLang="zh-CN" b="1" dirty="0" smtClean="0">
                <a:latin typeface="Times New Roman"/>
                <a:ea typeface="方正细黑一简体"/>
              </a:rPr>
              <a:t>“</a:t>
            </a:r>
            <a:r>
              <a:rPr lang="zh-CN" altLang="zh-CN" b="1" dirty="0" smtClean="0">
                <a:latin typeface="Times New Roman"/>
                <a:ea typeface="方正细黑一简体"/>
                <a:cs typeface="Times New Roman"/>
              </a:rPr>
              <a:t>四川多地已主动关闭多处景观照明、户外广告照明、灯光秀。在此，呼吁全社会节约用电、科学用电、低碳生活，共同打赢能源保供战</a:t>
            </a:r>
            <a:r>
              <a:rPr lang="en-US" altLang="zh-CN" b="1" dirty="0" smtClean="0">
                <a:latin typeface="Times New Roman"/>
                <a:ea typeface="方正细黑一简体"/>
              </a:rPr>
              <a:t>”</a:t>
            </a:r>
            <a:r>
              <a:rPr lang="zh-CN" altLang="zh-CN" b="1" dirty="0" smtClean="0">
                <a:latin typeface="Times New Roman"/>
                <a:ea typeface="方正细黑一简体"/>
                <a:cs typeface="Times New Roman"/>
              </a:rPr>
              <a:t>可概</a:t>
            </a:r>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括出，全社会节约用电、科学用电、低碳生活，共同打赢能源保供战。思考：言之有理即可。结合此次四川水电发电不足，各地组织发电机支援可知，将来应继续调整发电能源结构，让能源多样化；从环保角度考虑，应大力发展清洁能源，保护生态环境；针对此次四川供电量不足情况可考虑，要提前备好充足能量，则将来应探索储能技术，提高应变能力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764704"/>
            <a:ext cx="10975658" cy="4896543"/>
          </a:xfrm>
        </p:spPr>
        <p:txBody>
          <a:bodyPr/>
          <a:lstStyle/>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Times New Roman"/>
                <a:ea typeface="方正细黑一简体"/>
                <a:cs typeface="Times New Roman"/>
              </a:rPr>
              <a:t>措施：</a:t>
            </a:r>
            <a:r>
              <a:rPr lang="zh-CN" altLang="zh-CN" b="1" kern="100" dirty="0">
                <a:latin typeface="宋体"/>
                <a:cs typeface="宋体"/>
              </a:rPr>
              <a:t>①</a:t>
            </a:r>
            <a:r>
              <a:rPr lang="zh-CN" altLang="zh-CN" b="1" kern="100" dirty="0">
                <a:latin typeface="Times New Roman"/>
                <a:ea typeface="方正细黑一简体"/>
                <a:cs typeface="Times New Roman"/>
              </a:rPr>
              <a:t>国家组织专业人员，发动党员先锋，赴川奋战保电一线，提高特殊情况下的应急保障能力。</a:t>
            </a:r>
            <a:r>
              <a:rPr lang="zh-CN" altLang="zh-CN" b="1" kern="100" dirty="0">
                <a:latin typeface="宋体"/>
                <a:cs typeface="宋体"/>
              </a:rPr>
              <a:t>②</a:t>
            </a:r>
            <a:r>
              <a:rPr lang="zh-CN" altLang="zh-CN" b="1" kern="100" dirty="0">
                <a:latin typeface="Times New Roman"/>
                <a:ea typeface="方正细黑一简体"/>
                <a:cs typeface="Times New Roman"/>
              </a:rPr>
              <a:t>四川广大工业企业主动承担社会责任，积极响应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让电于民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号召。</a:t>
            </a:r>
            <a:r>
              <a:rPr lang="zh-CN" altLang="zh-CN" b="1" kern="100" dirty="0">
                <a:latin typeface="宋体"/>
                <a:cs typeface="宋体"/>
              </a:rPr>
              <a:t>③</a:t>
            </a:r>
            <a:r>
              <a:rPr lang="zh-CN" altLang="zh-CN" b="1" kern="100" dirty="0">
                <a:latin typeface="Times New Roman"/>
                <a:ea typeface="方正细黑一简体"/>
                <a:cs typeface="Times New Roman"/>
              </a:rPr>
              <a:t>全社会节约用电、科学用电、低碳生活，共同打赢能源保供战。</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思考：继续调整发电能源结构，让能源多样化；大力发展清洁能源，保护生态环境；探索储能技术，提高应变能力。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言之有理即可</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6480720"/>
          </a:xfrm>
        </p:spPr>
        <p:txBody>
          <a:bodyPr>
            <a:normAutofit lnSpcReduction="10000"/>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答题思维建模</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概括新闻信息应从</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三处着眼</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新闻标题</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新闻标题是在新闻主体之前对新闻内容加以概括或评价的简短文字，概括新闻信息可以从标题入手。新闻标题的形式有单行标题、多行标题。</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多行标题：引题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引标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交代背景、烘托气氛、揭示意义、提出问题、说明原因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目的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、说明背景等；</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正题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对一则消息内容的高度概括；</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548680"/>
            <a:ext cx="11176460" cy="4896544"/>
          </a:xfrm>
        </p:spPr>
        <p:txBody>
          <a:bodyPr>
            <a:normAutofit/>
          </a:bodyPr>
          <a:lstStyle/>
          <a:p>
            <a:pPr indent="713740" algn="just">
              <a:lnSpc>
                <a:spcPct val="160000"/>
              </a:lnSpc>
              <a:spcAft>
                <a:spcPts val="0"/>
              </a:spcAft>
            </a:pPr>
            <a:r>
              <a:rPr lang="zh-CN" altLang="zh-CN" b="1" kern="100" dirty="0">
                <a:latin typeface="Times New Roman"/>
                <a:ea typeface="方正细黑一简体"/>
                <a:cs typeface="Times New Roman"/>
              </a:rPr>
              <a:t>副题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副标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往往是重要事实、结果的提要。具有交代事情结果、补充次要事实、印证主体中的观点、揭示主题等作用。</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新闻导语</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新闻导语一般是新闻的第一句话或第一段话，以凝练简明的语言，概述新闻的主要内容或事实，鲜明地揭示新闻的中心。因此，概括新闻信息，抓新闻导语是主要手段</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新闻导语有两类：一类是直接性导语，抓住事情的核心，这类导语，多是陈述性地、像速记一样地反映事实；一类是延缓性导语，目的是吸引读者看下去，通常用来设置一种现场或创造某种气氛，多是解释性、说明性的。</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新闻的六大要素</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指时间、地点、人物，事件的起因、经过、结果，即何时、何地、何人、何事、何故、结果。概括新闻信息，可以通过筛选整合这六要素来完成。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筛选并整合新闻信息题的解题</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三步骤</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第一步：审读题目，明确要求，定区间</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审清题干，明确答题要求，即概括的是哪一部分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是某段，还是全文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的内容要点，或是哪一部分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是某段，还是全文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的中心意思。只有这样，才能准确锁定相关信息的所在区间，为准确答题作好准备。</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第二步：通读全文，找对应点，别遗漏</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宋体"/>
                <a:cs typeface="宋体"/>
              </a:rPr>
              <a:t>①</a:t>
            </a:r>
            <a:r>
              <a:rPr lang="zh-CN" altLang="zh-CN" b="1" kern="100" dirty="0">
                <a:latin typeface="Times New Roman"/>
                <a:ea typeface="方正细黑一简体"/>
                <a:cs typeface="Times New Roman"/>
              </a:rPr>
              <a:t>无论是全文还是局部，都要胸有全文。要总观全文，理清思路，结合主旨，归纳出要点；</a:t>
            </a:r>
            <a:r>
              <a:rPr lang="zh-CN" altLang="zh-CN" b="1" kern="100" dirty="0">
                <a:latin typeface="宋体"/>
                <a:cs typeface="宋体"/>
              </a:rPr>
              <a:t>②</a:t>
            </a:r>
            <a:r>
              <a:rPr lang="zh-CN" altLang="zh-CN" b="1" kern="100" dirty="0">
                <a:latin typeface="Times New Roman"/>
                <a:ea typeface="方正细黑一简体"/>
                <a:cs typeface="Times New Roman"/>
              </a:rPr>
              <a:t>要善于抓住揭示观点的关键句，如文眼句、中心句及其他讲道理的句子；</a:t>
            </a:r>
            <a:r>
              <a:rPr lang="zh-CN" altLang="zh-CN" b="1" kern="100" dirty="0">
                <a:latin typeface="宋体"/>
                <a:cs typeface="宋体"/>
              </a:rPr>
              <a:t>③</a:t>
            </a:r>
            <a:r>
              <a:rPr lang="zh-CN" altLang="zh-CN" b="1" kern="100" dirty="0">
                <a:latin typeface="Times New Roman"/>
                <a:ea typeface="方正细黑一简体"/>
                <a:cs typeface="Times New Roman"/>
              </a:rPr>
              <a:t>要理清句与句、段与层、层与层之间的关系，抓住各部分最主要、最本质的信息。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第三步：整合信息，分条梳理，规范答</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宋体"/>
                <a:cs typeface="宋体"/>
              </a:rPr>
              <a:t>①</a:t>
            </a:r>
            <a:r>
              <a:rPr lang="zh-CN" altLang="zh-CN" b="1" kern="100" dirty="0">
                <a:latin typeface="Times New Roman"/>
                <a:ea typeface="方正细黑一简体"/>
                <a:cs typeface="Times New Roman"/>
              </a:rPr>
              <a:t>在第二步的基础上，把获取的信息要点用自己的语言归纳概括出来；</a:t>
            </a:r>
            <a:r>
              <a:rPr lang="zh-CN" altLang="zh-CN" b="1" kern="100" dirty="0">
                <a:latin typeface="宋体"/>
                <a:cs typeface="宋体"/>
              </a:rPr>
              <a:t>②</a:t>
            </a:r>
            <a:r>
              <a:rPr lang="zh-CN" altLang="zh-CN" b="1" kern="100" dirty="0">
                <a:latin typeface="Times New Roman"/>
                <a:ea typeface="方正细黑一简体"/>
                <a:cs typeface="Times New Roman"/>
              </a:rPr>
              <a:t>一定要重组句子，不要照抄原文，要会用摘取法、合取法、舍取法等；</a:t>
            </a:r>
            <a:r>
              <a:rPr lang="zh-CN" altLang="zh-CN" b="1" kern="100" dirty="0">
                <a:latin typeface="宋体"/>
                <a:cs typeface="宋体"/>
              </a:rPr>
              <a:t>③</a:t>
            </a:r>
            <a:r>
              <a:rPr lang="zh-CN" altLang="zh-CN" b="1" kern="100" dirty="0">
                <a:latin typeface="Times New Roman"/>
                <a:ea typeface="方正细黑一简体"/>
                <a:cs typeface="Times New Roman"/>
              </a:rPr>
              <a:t>有多个要点时力求概括的角度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准而全，句式尽量相近、一致。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1304" y="836712"/>
            <a:ext cx="10975658" cy="6131224"/>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新闻结构是新闻文本谋篇布局的整体设计。分析新闻的结构通常是考查新闻结构安排的效果、作用</a:t>
            </a:r>
            <a:r>
              <a:rPr lang="zh-CN" altLang="zh-CN" b="1" kern="100" dirty="0" smtClean="0">
                <a:latin typeface="Times New Roman"/>
                <a:ea typeface="方正细黑一简体"/>
                <a:cs typeface="Times New Roman"/>
              </a:rPr>
              <a:t>。</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阅读下面的文字，完成后面的题目。</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ctr">
              <a:lnSpc>
                <a:spcPct val="160000"/>
              </a:lnSpc>
              <a:spcAft>
                <a:spcPts val="0"/>
              </a:spcAft>
            </a:pP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她只能活七小时</a:t>
            </a:r>
            <a:r>
              <a:rPr lang="en-US" altLang="zh-CN" b="1" kern="100" dirty="0">
                <a:latin typeface="Times New Roman"/>
                <a:ea typeface="方正细黑一简体"/>
                <a:cs typeface="Courier New"/>
              </a:rPr>
              <a:t>”</a:t>
            </a:r>
            <a:r>
              <a:rPr lang="zh-CN" altLang="zh-CN" b="1" kern="100" baseline="30000" dirty="0">
                <a:latin typeface="宋体"/>
                <a:cs typeface="宋体"/>
              </a:rPr>
              <a:t>①</a:t>
            </a:r>
            <a:endParaRPr lang="zh-CN" altLang="zh-CN" sz="1050" kern="100" dirty="0">
              <a:latin typeface="宋体"/>
              <a:cs typeface="Courier New"/>
            </a:endParaRPr>
          </a:p>
          <a:p>
            <a:pPr indent="713740" algn="ctr">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保罗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舍恩斯坦</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本市新闻编辑台上电话机的指示灯闪烁着微弱的白光，时间是下午</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点</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分。</a:t>
            </a:r>
            <a:endParaRPr lang="zh-CN" altLang="zh-CN" sz="1050" kern="100" dirty="0">
              <a:latin typeface="宋体"/>
              <a:cs typeface="Courier New"/>
            </a:endParaRPr>
          </a:p>
          <a:p>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745653"/>
          </a:xfrm>
          <a:prstGeom prst="rect">
            <a:avLst/>
          </a:prstGeom>
        </p:spPr>
        <p:txBody>
          <a:bodyPr wrap="square">
            <a:spAutoFit/>
          </a:bodyPr>
          <a:lstStyle/>
          <a:p>
            <a:pPr lvl="0">
              <a:lnSpc>
                <a:spcPct val="150000"/>
              </a:lnSpc>
              <a:spcBef>
                <a:spcPct val="20000"/>
              </a:spcBef>
            </a:pPr>
            <a:r>
              <a:rPr lang="zh-CN" altLang="en-US" sz="3200" b="1" dirty="0" smtClean="0">
                <a:solidFill>
                  <a:srgbClr val="FF9933"/>
                </a:solidFill>
                <a:latin typeface="Times New Roman"/>
                <a:ea typeface="方正细黑一简体"/>
                <a:cs typeface="Times New Roman"/>
              </a:rPr>
              <a:t>二</a:t>
            </a:r>
            <a:r>
              <a:rPr lang="zh-CN" altLang="zh-CN" sz="3200" b="1" dirty="0" smtClean="0">
                <a:solidFill>
                  <a:srgbClr val="FF9933"/>
                </a:solidFill>
                <a:latin typeface="Times New Roman"/>
                <a:ea typeface="方正细黑一简体"/>
                <a:cs typeface="Times New Roman"/>
              </a:rPr>
              <a:t>、</a:t>
            </a:r>
            <a:r>
              <a:rPr lang="zh-CN" altLang="zh-CN" sz="3200" b="1" dirty="0">
                <a:solidFill>
                  <a:srgbClr val="FF9933"/>
                </a:solidFill>
                <a:latin typeface="Times New Roman"/>
                <a:ea typeface="方正细黑一简体"/>
                <a:cs typeface="Times New Roman"/>
              </a:rPr>
              <a:t>阅读微专题</a:t>
            </a:r>
            <a:r>
              <a:rPr lang="en-US" altLang="zh-CN" sz="3200" b="1" dirty="0" smtClean="0">
                <a:solidFill>
                  <a:srgbClr val="FF9933"/>
                </a:solidFill>
                <a:latin typeface="Times New Roman"/>
                <a:ea typeface="方正细黑一简体"/>
              </a:rPr>
              <a:t>——</a:t>
            </a:r>
            <a:r>
              <a:rPr lang="zh-CN" altLang="en-US" sz="3200" b="1" dirty="0" smtClean="0">
                <a:solidFill>
                  <a:srgbClr val="FF9933"/>
                </a:solidFill>
                <a:latin typeface="Times New Roman"/>
                <a:ea typeface="方正细黑一简体"/>
              </a:rPr>
              <a:t>分析新闻的结构</a:t>
            </a:r>
            <a:endParaRPr lang="zh-CN" altLang="zh-CN" sz="3200" kern="100" dirty="0">
              <a:solidFill>
                <a:srgbClr val="FF9933"/>
              </a:solidFill>
              <a:latin typeface="宋体"/>
              <a:cs typeface="Courier New"/>
            </a:endParaRPr>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本市新闻主编接了电话，他听到这些内容：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我的小女儿在路德医院。医生说她只能活</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小时，除非得到新药青霉素。这是她唯一的希望。医生已经使用了磺胺以及其他每一种药。我必须找到某个有足够能力的人帮她。你能帮我吗？</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打电话的人通报了他的身份，他叫劳伦斯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马隆，职员，家住杰克逊海茨，第</a:t>
            </a:r>
            <a:r>
              <a:rPr lang="en-US" altLang="zh-CN" b="1" kern="100" dirty="0">
                <a:latin typeface="Times New Roman"/>
                <a:ea typeface="方正细黑一简体"/>
                <a:cs typeface="Courier New"/>
              </a:rPr>
              <a:t>34</a:t>
            </a:r>
            <a:r>
              <a:rPr lang="zh-CN" altLang="zh-CN" b="1" kern="100" dirty="0">
                <a:latin typeface="Times New Roman"/>
                <a:ea typeface="方正细黑一简体"/>
                <a:cs typeface="Times New Roman"/>
              </a:rPr>
              <a:t>大道第</a:t>
            </a:r>
            <a:r>
              <a:rPr lang="en-US" altLang="zh-CN" b="1" kern="100" dirty="0">
                <a:latin typeface="Times New Roman"/>
                <a:ea typeface="方正细黑一简体"/>
                <a:cs typeface="Courier New"/>
              </a:rPr>
              <a:t>83</a:t>
            </a:r>
            <a:r>
              <a:rPr lang="zh-CN" altLang="zh-CN" b="1" kern="100" dirty="0">
                <a:latin typeface="Times New Roman"/>
                <a:ea typeface="方正细黑一简体"/>
                <a:cs typeface="Times New Roman"/>
              </a:rPr>
              <a:t>号。濒于死亡的小孩是他的女儿，叫帕特丽夏，两岁，现就诊于路德医院，在曼哈顿，第</a:t>
            </a:r>
            <a:r>
              <a:rPr lang="en-US" altLang="zh-CN" b="1" kern="100" dirty="0">
                <a:latin typeface="Times New Roman"/>
                <a:ea typeface="方正细黑一简体"/>
                <a:cs typeface="Courier New"/>
              </a:rPr>
              <a:t>144</a:t>
            </a:r>
            <a:r>
              <a:rPr lang="zh-CN" altLang="zh-CN" b="1" kern="100" dirty="0">
                <a:latin typeface="Times New Roman"/>
                <a:ea typeface="方正细黑一简体"/>
                <a:cs typeface="Times New Roman"/>
              </a:rPr>
              <a:t>街和康文特大道交会处。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latin typeface="Times New Roman"/>
                <a:ea typeface="方正细黑一简体"/>
                <a:cs typeface="Times New Roman"/>
              </a:rPr>
              <a:t>找到青霉素并非易事。因为这个被医学界誉为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创造奇迹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的奇药是如此的稀少，以致几乎不能得到它。即使是军方，也只能得到他们所需的一小部分。</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然而，这位父亲恳求帮助两分钟之后，本市新闻编辑台决定开始投入这项援助工作。这是一场残酷的斗争。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只能活</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小时，除非</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电话打到路德医院，证实了那个小孩几乎不能活了，她患的是一种罕见的血液病，即葡萄球菌引起的败血症，一种血液中毒。磺胺制剂已用过了，输了两次血，都无济于事。有人提出青霉素是唯一的希望。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通过电话向华盛顿的美国公共卫生局局长托马斯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帕伦请示，并详细调查了纽约的药品公司后得知，施贵宝公司生产青霉素。</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打给帕伦博士的电话被</a:t>
            </a:r>
            <a:r>
              <a:rPr lang="en-US" altLang="zh-CN" b="1" kern="100" dirty="0">
                <a:latin typeface="Times New Roman"/>
                <a:ea typeface="方正细黑一简体"/>
                <a:cs typeface="Courier New"/>
              </a:rPr>
              <a:t>A.N.</a:t>
            </a:r>
            <a:r>
              <a:rPr lang="zh-CN" altLang="zh-CN" b="1" kern="100" dirty="0">
                <a:latin typeface="Times New Roman"/>
                <a:ea typeface="方正细黑一简体"/>
                <a:cs typeface="Times New Roman"/>
              </a:rPr>
              <a:t>理查兹博士听到了，他在华盛顿负责科学发展局的研究工作。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新泽西州新布伦瑞克的施贵宝实验室能提供青霉素。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理查兹博士说，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我将打电报，请他们立即定量发放。</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与此同时，人们获悉斯特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基弗博士这位波士顿外科医生和战时生产委员会有权直接命令发放民用珍贵药物。他是由路德医院的外科医师丹特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柯利蒂大夫通过电话取得联系的。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你将得到青霉素。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基弗大夫向柯利蒂大夫许诺。那是下午</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点钟。医生们对在红头文件的作用下找到青霉素的来源并被予以发放的速度感到惊异。</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现在，计划正在实施之中，由两个州的警察护送青霉素这个仁慈的东西从新布伦瑞克运到这个奄奄一息的女孩的床头。下午</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点</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分，柯利蒂大夫在霍兰隧道的入口处碰到了一群焦急的记者。当那辆仁慈之车停在施贵宝实验室前面时，时间是下午</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点</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分。</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个卫兵等在那里。其中一个走向汽车：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是柯利蒂大夫吗？给你青霉素。</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柯利蒂大夫接过那硬纸匣，由冰裹着的青霉素放在里面。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我们有了一个战斗的机会。</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最后一段路程是从霍兰隧道到路德医院，只用了</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分钟，这是创纪录的速度。行驶在西区高速公路时，车速器始终指向</a:t>
            </a:r>
            <a:r>
              <a:rPr lang="en-US" altLang="zh-CN" b="1" kern="100" dirty="0">
                <a:latin typeface="Times New Roman"/>
                <a:ea typeface="方正细黑一简体"/>
                <a:cs typeface="Courier New"/>
              </a:rPr>
              <a:t>65</a:t>
            </a:r>
            <a:r>
              <a:rPr lang="zh-CN" altLang="zh-CN" b="1" kern="100" dirty="0">
                <a:latin typeface="Times New Roman"/>
                <a:ea typeface="方正细黑一简体"/>
                <a:cs typeface="Times New Roman"/>
              </a:rPr>
              <a:t>英里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小时。汽车就要停在医院门口之前，柯利蒂大夫说：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今天，你们做了一件世界上所有的医生都做不了的事。</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879316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也许是，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一个记者说，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但是从现在起，大夫，靠你了。</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此后，记者们踮着脚尖走进四楼那个失去知觉的孩子的房间。她费力地呼吸着，但在蓬乱的丝一般的棕发下面的小脸上，并没有痛苦的表情。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她是个可爱的病孩子。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一个护士低声说。</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帕特丽夏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马隆的父母哭了。</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谢天谢地。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凯瑟琳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马隆低语着，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至少，我的小丫头又有了一次机会。</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r">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选自《普利策新闻奖名篇快读》，有删改</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556912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注</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这篇报道发表于第二次世界大战期间的</a:t>
            </a:r>
            <a:r>
              <a:rPr lang="en-US" altLang="zh-CN" b="1" kern="100" dirty="0">
                <a:latin typeface="Times New Roman"/>
                <a:ea typeface="方正细黑一简体"/>
                <a:cs typeface="Courier New"/>
              </a:rPr>
              <a:t>1943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月，获</a:t>
            </a:r>
            <a:r>
              <a:rPr lang="en-US" altLang="zh-CN" b="1" kern="100" dirty="0">
                <a:latin typeface="Times New Roman"/>
                <a:ea typeface="方正细黑一简体"/>
                <a:cs typeface="Courier New"/>
              </a:rPr>
              <a:t>1944</a:t>
            </a:r>
            <a:r>
              <a:rPr lang="zh-CN" altLang="zh-CN" b="1" kern="100" dirty="0">
                <a:latin typeface="Times New Roman"/>
                <a:ea typeface="方正细黑一简体"/>
                <a:cs typeface="Times New Roman"/>
              </a:rPr>
              <a:t>年普利策新闻奖。</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这篇报道以顺叙的方式写作，并特别突出了时间，有什么好处？</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zh-CN" altLang="zh-CN" b="1" kern="100" dirty="0">
                <a:latin typeface="Times New Roman"/>
                <a:ea typeface="方正细黑一简体"/>
                <a:cs typeface="Times New Roman"/>
              </a:rPr>
              <a:t>审读题干可以明确，题干要求分析的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好处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应分为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顺叙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的好处和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突出了时间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的好处两个方面，前者侧重从结构上分析，后者侧重从内容上分析。从这则新闻的内容主题来看，特别突出时间起到了强调救援效率高的作用；从结构安排来看，以顺叙的方</a:t>
            </a:r>
            <a:r>
              <a:rPr lang="zh-CN" altLang="zh-CN" b="1" kern="100" dirty="0" smtClean="0">
                <a:latin typeface="Times New Roman"/>
                <a:ea typeface="方正细黑一简体"/>
                <a:cs typeface="Times New Roman"/>
              </a:rPr>
              <a:t>式</a:t>
            </a:r>
            <a:r>
              <a:rPr lang="zh-CN" altLang="zh-CN" b="1" dirty="0">
                <a:latin typeface="Times New Roman"/>
                <a:ea typeface="方正细黑一简体"/>
                <a:cs typeface="Times New Roman"/>
              </a:rPr>
              <a:t>写作，</a:t>
            </a: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5569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使新闻事件的报道更条理，更连贯；从新闻特点来分析，突出了时间，渲染了救援的紧张氛围，体现了新闻的现场感。</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以顺叙的方式写作，条理清晰，突出了新闻事件的连贯性。</a:t>
            </a:r>
            <a:r>
              <a:rPr lang="zh-CN" altLang="zh-CN" b="1" kern="100" dirty="0">
                <a:latin typeface="宋体"/>
                <a:cs typeface="宋体"/>
              </a:rPr>
              <a:t>②</a:t>
            </a:r>
            <a:r>
              <a:rPr lang="zh-CN" altLang="zh-CN" b="1" kern="100" dirty="0">
                <a:latin typeface="Times New Roman"/>
                <a:ea typeface="方正细黑一简体"/>
                <a:cs typeface="Times New Roman"/>
              </a:rPr>
              <a:t>突出了时间，渲染了紧张的氛围，强调了救援效率之高，现场感强。</a:t>
            </a:r>
            <a:endParaRPr lang="zh-CN" altLang="zh-CN" sz="1050" kern="100" dirty="0">
              <a:effectLst/>
              <a:latin typeface="宋体"/>
              <a:cs typeface="Courier New"/>
            </a:endParaRPr>
          </a:p>
        </p:txBody>
      </p:sp>
    </p:spTree>
    <p:extLst>
      <p:ext uri="{BB962C8B-B14F-4D97-AF65-F5344CB8AC3E}">
        <p14:creationId xmlns:p14="http://schemas.microsoft.com/office/powerpoint/2010/main" val="125569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答题思维建模</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掌握新闻结构类型</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倒金字塔结构：</a:t>
            </a:r>
            <a:r>
              <a:rPr lang="zh-CN" altLang="zh-CN" b="1" kern="100" dirty="0">
                <a:latin typeface="Times New Roman"/>
                <a:ea typeface="方正细黑一简体"/>
                <a:cs typeface="Times New Roman"/>
              </a:rPr>
              <a:t>按事实轻重程度安排的结构，常常按照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最重要、最新鲜的事实材料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导语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次重要事实材料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更次要事实材料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最次要事实材料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的结构来写作。</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金字塔结构：</a:t>
            </a:r>
            <a:r>
              <a:rPr lang="zh-CN" altLang="zh-CN" b="1" kern="100" dirty="0">
                <a:latin typeface="Times New Roman"/>
                <a:ea typeface="方正细黑一简体"/>
                <a:cs typeface="Times New Roman"/>
              </a:rPr>
              <a:t>按事件发生的时间先后安排的结构，又称积累兴趣结构。它采用事实性导语，一段比一段具体，事件的结果要到最后一段才写出来。</a:t>
            </a:r>
            <a:endParaRPr lang="zh-CN" altLang="zh-CN" sz="1050" kern="100" dirty="0">
              <a:effectLst/>
              <a:latin typeface="宋体"/>
              <a:cs typeface="Courier New"/>
            </a:endParaRPr>
          </a:p>
        </p:txBody>
      </p:sp>
    </p:spTree>
    <p:extLst>
      <p:ext uri="{BB962C8B-B14F-4D97-AF65-F5344CB8AC3E}">
        <p14:creationId xmlns:p14="http://schemas.microsoft.com/office/powerpoint/2010/main" val="12556912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332657"/>
            <a:ext cx="11521280" cy="6131224"/>
          </a:xfrm>
        </p:spPr>
        <p:txBody>
          <a:bodyPr>
            <a:normAutofit/>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并列式结构：</a:t>
            </a:r>
            <a:r>
              <a:rPr lang="zh-CN" altLang="zh-CN" b="1" kern="100" dirty="0">
                <a:latin typeface="Times New Roman"/>
                <a:ea typeface="方正细黑一简体"/>
                <a:cs typeface="Times New Roman"/>
              </a:rPr>
              <a:t>将同等重要的事实平行排列，又称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双塔式结构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悬念式结构：</a:t>
            </a:r>
            <a:r>
              <a:rPr lang="zh-CN" altLang="zh-CN" b="1" kern="100" dirty="0">
                <a:latin typeface="Times New Roman"/>
                <a:ea typeface="方正细黑一简体"/>
                <a:cs typeface="Times New Roman"/>
              </a:rPr>
              <a:t>导语中不交代具体事实，引导读者非读完全篇不可。</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时间顺序结构：</a:t>
            </a:r>
            <a:r>
              <a:rPr lang="zh-CN" altLang="zh-CN" b="1" kern="100" dirty="0">
                <a:latin typeface="Times New Roman"/>
                <a:ea typeface="方正细黑一简体"/>
                <a:cs typeface="Times New Roman"/>
              </a:rPr>
              <a:t>又称编年史结构。它有一个归纳性导语，全部材料按事件发展的顺序安排，有清晰、概括的描述，总体上形成一个既完整又生动的过程。</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6</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提要式结构：</a:t>
            </a:r>
            <a:r>
              <a:rPr lang="zh-CN" altLang="zh-CN" b="1" kern="100" dirty="0">
                <a:latin typeface="Times New Roman"/>
                <a:ea typeface="方正细黑一简体"/>
                <a:cs typeface="Times New Roman"/>
              </a:rPr>
              <a:t>又称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一二三四结构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，是一种把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倒金字塔结构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并列式结构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结合起来的写作形式，适用于综述性新闻。</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556912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16632"/>
            <a:ext cx="10975658" cy="6131224"/>
          </a:xfrm>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分析新闻结构安排作用题的</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三步骤</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713861312"/>
              </p:ext>
            </p:extLst>
          </p:nvPr>
        </p:nvGraphicFramePr>
        <p:xfrm>
          <a:off x="408955" y="908720"/>
          <a:ext cx="11521280" cy="5909811"/>
        </p:xfrm>
        <a:graphic>
          <a:graphicData uri="http://schemas.openxmlformats.org/drawingml/2006/table">
            <a:tbl>
              <a:tblPr/>
              <a:tblGrid>
                <a:gridCol w="2232248"/>
                <a:gridCol w="9289032"/>
              </a:tblGrid>
              <a:tr h="1429251">
                <a:tc>
                  <a:txBody>
                    <a:bodyPr/>
                    <a:lstStyle/>
                    <a:p>
                      <a:pPr algn="ctr">
                        <a:lnSpc>
                          <a:spcPct val="150000"/>
                        </a:lnSpc>
                        <a:spcAft>
                          <a:spcPts val="0"/>
                        </a:spcAft>
                      </a:pPr>
                      <a:r>
                        <a:rPr lang="zh-CN" sz="2800" b="1" kern="100" dirty="0">
                          <a:solidFill>
                            <a:srgbClr val="7030A0"/>
                          </a:solidFill>
                          <a:effectLst/>
                          <a:latin typeface="Times New Roman"/>
                          <a:ea typeface="方正细黑一简体"/>
                          <a:cs typeface="Times New Roman"/>
                        </a:rPr>
                        <a:t>第一步：</a:t>
                      </a:r>
                      <a:r>
                        <a:rPr lang="zh-CN" sz="2800" b="1" kern="100" dirty="0">
                          <a:effectLst/>
                          <a:latin typeface="Times New Roman"/>
                          <a:ea typeface="方正细黑一简体"/>
                          <a:cs typeface="Times New Roman"/>
                        </a:rPr>
                        <a:t>审题干，明方向</a:t>
                      </a:r>
                      <a:endParaRPr lang="zh-CN" sz="2800" kern="100" dirty="0">
                        <a:effectLst/>
                        <a:latin typeface="宋体"/>
                        <a:cs typeface="Courier New"/>
                      </a:endParaRPr>
                    </a:p>
                  </a:txBody>
                  <a:tcPr marL="23927" marR="2392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审明题干要求，尤其是题干对新闻结构安排特点的提示信息，以及</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好处</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效果</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作用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等表明题型的关键词，明确答题的方向。</a:t>
                      </a:r>
                      <a:endParaRPr lang="zh-CN" sz="2800" kern="100" dirty="0">
                        <a:effectLst/>
                        <a:latin typeface="宋体"/>
                        <a:cs typeface="Courier New"/>
                      </a:endParaRPr>
                    </a:p>
                  </a:txBody>
                  <a:tcPr marL="23927" marR="2392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667460">
                <a:tc>
                  <a:txBody>
                    <a:bodyPr/>
                    <a:lstStyle/>
                    <a:p>
                      <a:pPr algn="ctr">
                        <a:lnSpc>
                          <a:spcPct val="150000"/>
                        </a:lnSpc>
                        <a:spcAft>
                          <a:spcPts val="0"/>
                        </a:spcAft>
                      </a:pPr>
                      <a:r>
                        <a:rPr lang="zh-CN" sz="2800" b="1" kern="100">
                          <a:solidFill>
                            <a:srgbClr val="7030A0"/>
                          </a:solidFill>
                          <a:effectLst/>
                          <a:latin typeface="Times New Roman"/>
                          <a:ea typeface="方正细黑一简体"/>
                          <a:cs typeface="Times New Roman"/>
                        </a:rPr>
                        <a:t>第二步：</a:t>
                      </a:r>
                      <a:r>
                        <a:rPr lang="zh-CN" sz="2800" b="1" kern="100">
                          <a:effectLst/>
                          <a:latin typeface="Times New Roman"/>
                          <a:ea typeface="方正细黑一简体"/>
                          <a:cs typeface="Times New Roman"/>
                        </a:rPr>
                        <a:t>明角度，细分析</a:t>
                      </a:r>
                      <a:endParaRPr lang="zh-CN" sz="2800" kern="100">
                        <a:effectLst/>
                        <a:latin typeface="宋体"/>
                        <a:cs typeface="Courier New"/>
                      </a:endParaRPr>
                    </a:p>
                  </a:txBody>
                  <a:tcPr marL="23927" marR="2392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宋体"/>
                          <a:cs typeface="宋体"/>
                        </a:rPr>
                        <a:t>①</a:t>
                      </a:r>
                      <a:r>
                        <a:rPr lang="zh-CN" sz="2800" b="1" kern="100" dirty="0">
                          <a:effectLst/>
                          <a:latin typeface="Times New Roman"/>
                          <a:ea typeface="方正细黑一简体"/>
                          <a:cs typeface="Times New Roman"/>
                        </a:rPr>
                        <a:t>从内容、主题入手：某种结构能更好地表现出新闻内容和深化主题。</a:t>
                      </a:r>
                      <a:r>
                        <a:rPr lang="zh-CN" sz="2800" b="1" kern="100" dirty="0">
                          <a:effectLst/>
                          <a:latin typeface="宋体"/>
                          <a:cs typeface="宋体"/>
                        </a:rPr>
                        <a:t>②</a:t>
                      </a:r>
                      <a:r>
                        <a:rPr lang="zh-CN" sz="2800" b="1" kern="100" dirty="0">
                          <a:effectLst/>
                          <a:latin typeface="Times New Roman"/>
                          <a:ea typeface="方正细黑一简体"/>
                          <a:cs typeface="Times New Roman"/>
                        </a:rPr>
                        <a:t>从结构入手：某种结构能使新闻更加完整。</a:t>
                      </a:r>
                      <a:r>
                        <a:rPr lang="zh-CN" sz="2800" b="1" kern="100" dirty="0">
                          <a:effectLst/>
                          <a:latin typeface="宋体"/>
                          <a:cs typeface="宋体"/>
                        </a:rPr>
                        <a:t>③</a:t>
                      </a:r>
                      <a:r>
                        <a:rPr lang="zh-CN" sz="2800" b="1" kern="100" dirty="0">
                          <a:effectLst/>
                          <a:latin typeface="Times New Roman"/>
                          <a:ea typeface="方正细黑一简体"/>
                          <a:cs typeface="Times New Roman"/>
                        </a:rPr>
                        <a:t>从新闻特点入手：某种结构会增加新闻的时效性和现场感。</a:t>
                      </a:r>
                      <a:endParaRPr lang="zh-CN" sz="2800" kern="100" dirty="0">
                        <a:effectLst/>
                        <a:latin typeface="宋体"/>
                        <a:cs typeface="Courier New"/>
                      </a:endParaRPr>
                    </a:p>
                  </a:txBody>
                  <a:tcPr marL="23927" marR="2392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429251">
                <a:tc>
                  <a:txBody>
                    <a:bodyPr/>
                    <a:lstStyle/>
                    <a:p>
                      <a:pPr algn="ctr">
                        <a:lnSpc>
                          <a:spcPct val="150000"/>
                        </a:lnSpc>
                        <a:spcAft>
                          <a:spcPts val="0"/>
                        </a:spcAft>
                      </a:pPr>
                      <a:r>
                        <a:rPr lang="zh-CN" sz="2800" b="1" kern="100">
                          <a:solidFill>
                            <a:srgbClr val="7030A0"/>
                          </a:solidFill>
                          <a:effectLst/>
                          <a:latin typeface="Times New Roman"/>
                          <a:ea typeface="方正细黑一简体"/>
                          <a:cs typeface="Times New Roman"/>
                        </a:rPr>
                        <a:t>第三步：</a:t>
                      </a:r>
                      <a:r>
                        <a:rPr lang="zh-CN" sz="2800" b="1" kern="100">
                          <a:effectLst/>
                          <a:latin typeface="Times New Roman"/>
                          <a:ea typeface="方正细黑一简体"/>
                          <a:cs typeface="Times New Roman"/>
                        </a:rPr>
                        <a:t>分要点，全面答</a:t>
                      </a:r>
                      <a:endParaRPr lang="zh-CN" sz="2800" kern="100">
                        <a:effectLst/>
                        <a:latin typeface="宋体"/>
                        <a:cs typeface="Courier New"/>
                      </a:endParaRPr>
                    </a:p>
                  </a:txBody>
                  <a:tcPr marL="23927" marR="2392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根据题干要求和上面的角度分析，分条作答，全面作答，切勿遗漏要点。</a:t>
                      </a:r>
                      <a:endParaRPr lang="zh-CN" sz="2800" kern="100" dirty="0">
                        <a:effectLst/>
                        <a:latin typeface="宋体"/>
                        <a:cs typeface="Courier New"/>
                      </a:endParaRPr>
                    </a:p>
                  </a:txBody>
                  <a:tcPr marL="23927" marR="2392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556912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23132" y="1035301"/>
            <a:ext cx="10975658" cy="4680519"/>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人物形象的塑造是记叙文写作的灵魂，是决定记叙文成败的关键，怎样把人物写得鲜活，使读者如闻其声、如见其人，给读者留下深刻印象呢？</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选取典型事例</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典型事例指那些具有代表性、能有力刻画人物、能集中表现中心的事件。如优秀作文《这也是一种力量》中的一段文字：</a:t>
            </a:r>
            <a:endParaRPr lang="zh-CN" altLang="zh-CN" sz="1050" kern="100" dirty="0">
              <a:latin typeface="宋体"/>
              <a:cs typeface="Courier New"/>
            </a:endParaRPr>
          </a:p>
          <a:p>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73346" y="36330"/>
            <a:ext cx="9625979" cy="584775"/>
          </a:xfrm>
          <a:prstGeom prst="rect">
            <a:avLst/>
          </a:prstGeom>
        </p:spPr>
        <p:txBody>
          <a:bodyPr wrap="square">
            <a:spAutoFit/>
          </a:bodyPr>
          <a:lstStyle/>
          <a:p>
            <a:pPr marL="714375" indent="-714375">
              <a:spcBef>
                <a:spcPct val="20000"/>
              </a:spcBef>
            </a:pPr>
            <a:r>
              <a:rPr lang="zh-CN" altLang="zh-CN" sz="3200" b="1" dirty="0">
                <a:solidFill>
                  <a:srgbClr val="0070C0"/>
                </a:solidFill>
              </a:rPr>
              <a:t>三、写作微专题</a:t>
            </a:r>
            <a:r>
              <a:rPr lang="en-US" altLang="zh-CN" sz="3200" b="1" dirty="0">
                <a:solidFill>
                  <a:srgbClr val="0070C0"/>
                </a:solidFill>
                <a:latin typeface="Times New Roman"/>
                <a:ea typeface="方正细黑一简体"/>
              </a:rPr>
              <a:t>——</a:t>
            </a:r>
            <a:r>
              <a:rPr lang="zh-CN" altLang="zh-CN" sz="3200" b="1" dirty="0">
                <a:solidFill>
                  <a:srgbClr val="0070C0"/>
                </a:solidFill>
                <a:latin typeface="Times New Roman"/>
                <a:ea typeface="方正细黑一简体"/>
                <a:cs typeface="Times New Roman"/>
              </a:rPr>
              <a:t>写人要关注事例和细节</a:t>
            </a:r>
            <a:endParaRPr lang="zh-CN" altLang="zh-CN" sz="3200" dirty="0">
              <a:solidFill>
                <a:srgbClr val="0070C0"/>
              </a:solidFill>
            </a:endParaRPr>
          </a:p>
        </p:txBody>
      </p:sp>
    </p:spTree>
    <p:extLst>
      <p:ext uri="{BB962C8B-B14F-4D97-AF65-F5344CB8AC3E}">
        <p14:creationId xmlns:p14="http://schemas.microsoft.com/office/powerpoint/2010/main" val="12556912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那次天崩地裂，那次地动山摇，高楼大厦瞬间成为一片瓦砾，多少生命在废墟中呼唤求助。当被解放军战士成功托起，放入担架时，小男孩轻轻一笑，用满是灰尘的左手向战士们敬礼！这是一个孩子的微笑，也是灾区人民对未来充满希望的微笑。它传达了太多：乐观坚强地活着，感谢所有关心灾区的朋友，我很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556912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抗震救灾是十分重大的事件，但作者没有仅从字面上进行泛泛的描述，而是从这一重大事件中选取一个最典型、最具体的镜头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一个被救小男孩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轻轻一笑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用满是灰尘的左手向战士们敬礼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，来表现在抗震救灾过程中全体人民所凝聚起来的力量和精神。虽然文字不多，但小男孩当时的神情和动作已经足以说明一切了。</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由此可见，典型事例在文中可以起到以一当十、以少胜多的作用。在写人叙事类的文章中，选取典型事例来凸显人物性格、塑造人物形象尤其重要。那么，如何选取典型事例呢？</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556912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116632"/>
            <a:ext cx="11665296" cy="6480720"/>
          </a:xfrm>
        </p:spPr>
        <p:txBody>
          <a:bodyPr>
            <a:normAutofit lnSpcReduction="10000"/>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典型事例要有代表性</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有代表性指选取的事例具有普遍意义，不是一个极特殊、偶然的现象。</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　</a:t>
            </a:r>
            <a:r>
              <a:rPr lang="en-US" altLang="zh-CN" b="1" kern="100" dirty="0">
                <a:latin typeface="Times New Roman"/>
                <a:ea typeface="方正细黑一简体"/>
                <a:cs typeface="Courier New"/>
              </a:rPr>
              <a:t>2001</a:t>
            </a:r>
            <a:r>
              <a:rPr lang="zh-CN" altLang="zh-CN" b="1" kern="100" dirty="0">
                <a:latin typeface="Times New Roman"/>
                <a:ea typeface="方正细黑一简体"/>
                <a:cs typeface="Times New Roman"/>
              </a:rPr>
              <a:t>年春节过后的第二天，湖南长沙马坡岭笼罩在薄雾之中，空中不时飘下雨点。袁隆平眯起双眼，出神地打量着这几百亩试验田，然后跨过水渠，迈步走进田间。他蹲下身子翻看着土壤。</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我跟随在他身后不禁产生了瞬间的错觉：这难道就是几天后就要赴京，领取由国家主席亲自签署、颁发的国家最高科技奖的科学家吗？</a:t>
            </a:r>
            <a:endParaRPr lang="zh-CN" altLang="zh-CN" sz="1050" kern="100" dirty="0">
              <a:latin typeface="宋体"/>
              <a:cs typeface="Courier New"/>
            </a:endParaRPr>
          </a:p>
          <a:p>
            <a:pPr indent="713740" algn="r">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选自《喜看稻菽千重浪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记首届国家最高科技奖</a:t>
            </a:r>
            <a:endParaRPr lang="zh-CN" altLang="zh-CN" sz="1050" kern="100" dirty="0">
              <a:latin typeface="宋体"/>
              <a:cs typeface="Courier New"/>
            </a:endParaRPr>
          </a:p>
          <a:p>
            <a:pPr indent="713740" algn="r">
              <a:lnSpc>
                <a:spcPct val="160000"/>
              </a:lnSpc>
              <a:spcAft>
                <a:spcPts val="0"/>
              </a:spcAft>
            </a:pPr>
            <a:r>
              <a:rPr lang="zh-CN" altLang="zh-CN" b="1" kern="100" dirty="0">
                <a:latin typeface="Times New Roman"/>
                <a:ea typeface="方正细黑一简体"/>
                <a:cs typeface="Times New Roman"/>
              </a:rPr>
              <a:t>获得者袁隆平》</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556912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772816"/>
            <a:ext cx="10975658" cy="3816423"/>
          </a:xfrm>
        </p:spPr>
        <p:txBody>
          <a:bodyPr/>
          <a:lstStyle/>
          <a:p>
            <a:pPr indent="713740" algn="just">
              <a:lnSpc>
                <a:spcPct val="160000"/>
              </a:lnSpc>
              <a:spcAft>
                <a:spcPts val="0"/>
              </a:spcAft>
            </a:pPr>
            <a:endParaRPr lang="zh-CN" altLang="zh-CN" sz="1050" kern="100" dirty="0">
              <a:latin typeface="宋体"/>
              <a:cs typeface="Courier New"/>
            </a:endParaRPr>
          </a:p>
          <a:p>
            <a:r>
              <a:rPr lang="en-US" altLang="zh-CN" b="1" dirty="0">
                <a:latin typeface="Times New Roman"/>
                <a:ea typeface="方正细黑一简体"/>
              </a:rPr>
              <a:t>“</a:t>
            </a:r>
            <a:r>
              <a:rPr lang="zh-CN" altLang="zh-CN" b="1" dirty="0">
                <a:latin typeface="Times New Roman"/>
                <a:ea typeface="方正细黑一简体"/>
                <a:cs typeface="Times New Roman"/>
              </a:rPr>
              <a:t>挽起裤腿走下稻田</a:t>
            </a:r>
            <a:r>
              <a:rPr lang="en-US" altLang="zh-CN" b="1" dirty="0">
                <a:latin typeface="Times New Roman"/>
                <a:ea typeface="方正细黑一简体"/>
              </a:rPr>
              <a:t>”</a:t>
            </a:r>
            <a:r>
              <a:rPr lang="zh-CN" altLang="zh-CN" b="1" dirty="0">
                <a:latin typeface="Times New Roman"/>
                <a:ea typeface="方正细黑一简体"/>
                <a:cs typeface="Times New Roman"/>
              </a:rPr>
              <a:t>是袁隆平最标准的形象，选段特意选取了春节过后的第二天，将要在几天后赴京领取国家最高科技奖的袁隆平依然和往常一样</a:t>
            </a:r>
            <a:r>
              <a:rPr lang="en-US" altLang="zh-CN" b="1" dirty="0">
                <a:latin typeface="Times New Roman"/>
                <a:ea typeface="方正细黑一简体"/>
              </a:rPr>
              <a:t>“</a:t>
            </a:r>
            <a:r>
              <a:rPr lang="zh-CN" altLang="zh-CN" b="1" dirty="0">
                <a:latin typeface="Times New Roman"/>
                <a:ea typeface="方正细黑一简体"/>
                <a:cs typeface="Times New Roman"/>
              </a:rPr>
              <a:t>迈步走进田间</a:t>
            </a:r>
            <a:r>
              <a:rPr lang="en-US" altLang="zh-CN" b="1" dirty="0">
                <a:latin typeface="Times New Roman"/>
                <a:ea typeface="方正细黑一简体"/>
              </a:rPr>
              <a:t>”</a:t>
            </a:r>
            <a:r>
              <a:rPr lang="zh-CN" altLang="zh-CN" b="1" dirty="0">
                <a:latin typeface="Times New Roman"/>
                <a:ea typeface="方正细黑一简体"/>
                <a:cs typeface="Times New Roman"/>
              </a:rPr>
              <a:t>这一事例，有力刻画了袁隆平勤勉刻苦的工作态度，集中表现了他对农业科研事业的热爱。</a:t>
            </a:r>
            <a:endParaRPr lang="zh-CN" altLang="en-US" dirty="0"/>
          </a:p>
        </p:txBody>
      </p:sp>
      <p:graphicFrame>
        <p:nvGraphicFramePr>
          <p:cNvPr id="6" name="对象 5"/>
          <p:cNvGraphicFramePr>
            <a:graphicFrameLocks noChangeAspect="1"/>
          </p:cNvGraphicFramePr>
          <p:nvPr>
            <p:extLst>
              <p:ext uri="{D42A27DB-BD31-4B8C-83A1-F6EECF244321}">
                <p14:modId xmlns:p14="http://schemas.microsoft.com/office/powerpoint/2010/main" val="545312409"/>
              </p:ext>
            </p:extLst>
          </p:nvPr>
        </p:nvGraphicFramePr>
        <p:xfrm>
          <a:off x="552971" y="1196752"/>
          <a:ext cx="10552112" cy="595313"/>
        </p:xfrm>
        <a:graphic>
          <a:graphicData uri="http://schemas.openxmlformats.org/presentationml/2006/ole">
            <mc:AlternateContent xmlns:mc="http://schemas.openxmlformats.org/markup-compatibility/2006">
              <mc:Choice xmlns:v="urn:schemas-microsoft-com:vml" Requires="v">
                <p:oleObj spid="_x0000_s2055" name="文档" r:id="rId3" imgW="10552112" imgH="595212" progId="Word.Document.12">
                  <p:embed/>
                </p:oleObj>
              </mc:Choice>
              <mc:Fallback>
                <p:oleObj name="文档" r:id="rId3" imgW="10552112" imgH="595212" progId="Word.Document.12">
                  <p:embed/>
                  <p:pic>
                    <p:nvPicPr>
                      <p:cNvPr id="0" name=""/>
                      <p:cNvPicPr/>
                      <p:nvPr/>
                    </p:nvPicPr>
                    <p:blipFill>
                      <a:blip r:embed="rId4"/>
                      <a:stretch>
                        <a:fillRect/>
                      </a:stretch>
                    </p:blipFill>
                    <p:spPr>
                      <a:xfrm>
                        <a:off x="552971" y="1196752"/>
                        <a:ext cx="10552112" cy="595313"/>
                      </a:xfrm>
                      <a:prstGeom prst="rect">
                        <a:avLst/>
                      </a:prstGeom>
                    </p:spPr>
                  </p:pic>
                </p:oleObj>
              </mc:Fallback>
            </mc:AlternateContent>
          </a:graphicData>
        </a:graphic>
      </p:graphicFrame>
    </p:spTree>
    <p:extLst>
      <p:ext uri="{BB962C8B-B14F-4D97-AF65-F5344CB8AC3E}">
        <p14:creationId xmlns:p14="http://schemas.microsoft.com/office/powerpoint/2010/main" val="26595788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404664"/>
            <a:ext cx="11248470" cy="4680520"/>
          </a:xfrm>
        </p:spPr>
        <p:txBody>
          <a:bodyPr>
            <a:normAutofit/>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典型事例要真实</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真实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指所写事例要有根有据，符合生活实际，而不是凭空捏造。</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穿过马路，就是菜市场了。母亲突然停了下来，她把菜篮挎在臂弯，腾出右手，向我伸来</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一刹那间，我的心灵震颤起来。这是一个多么熟悉的动作呀！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latin typeface="Times New Roman"/>
                <a:ea typeface="方正细黑一简体"/>
                <a:cs typeface="Times New Roman"/>
              </a:rPr>
              <a:t>上小学时，我每天都要过一条马路才能到学校。母亲那时在包装厂上班。学校在城东，厂在城西，母亲担心我出事，每天都要送我，一直把我送过马路才转身回去上班。横穿马路时，她总是向我伸出右手，把我的小手握在她的掌心，牵着我的手走到马路对面。然后低下身子，一遍遍地叮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过马路要跟着大人一起过</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二十多年过去了，昔日的小手已长成一双男子汉的大手，昔日的泥石路已经变成柏油路，昔日年轻的母亲已经皱纹满面，手指枯瘦，但她牵手的动作依然如此娴熟。</a:t>
            </a:r>
            <a:endParaRPr lang="zh-CN" altLang="zh-CN" sz="1050" kern="100" dirty="0">
              <a:latin typeface="宋体"/>
              <a:cs typeface="Courier New"/>
            </a:endParaRPr>
          </a:p>
          <a:p>
            <a:pPr indent="713740" algn="r">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选自《牵着母亲过马路》，有删改</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980728"/>
            <a:ext cx="10975658" cy="3528391"/>
          </a:xfrm>
        </p:spPr>
        <p:txBody>
          <a:bodyPr/>
          <a:lstStyle/>
          <a:p>
            <a:pPr indent="713740" algn="just">
              <a:lnSpc>
                <a:spcPct val="160000"/>
              </a:lnSpc>
              <a:spcAft>
                <a:spcPts val="0"/>
              </a:spcAft>
            </a:pPr>
            <a:endParaRPr lang="zh-CN" altLang="zh-CN" sz="1050" kern="100" dirty="0">
              <a:latin typeface="宋体"/>
              <a:cs typeface="Courier New"/>
            </a:endParaRPr>
          </a:p>
          <a:p>
            <a:r>
              <a:rPr lang="zh-CN" altLang="zh-CN" b="1" dirty="0">
                <a:latin typeface="Times New Roman"/>
                <a:ea typeface="方正细黑一简体"/>
                <a:cs typeface="Times New Roman"/>
              </a:rPr>
              <a:t>年迈的母亲与壮年的儿子一起过马路，母亲停下来，伸出右手准备拉着儿子的手过马路</a:t>
            </a:r>
            <a:r>
              <a:rPr lang="en-US" altLang="zh-CN" b="1" dirty="0">
                <a:latin typeface="Times New Roman"/>
                <a:ea typeface="方正细黑一简体"/>
              </a:rPr>
              <a:t>——</a:t>
            </a:r>
            <a:r>
              <a:rPr lang="zh-CN" altLang="zh-CN" b="1" dirty="0">
                <a:latin typeface="Times New Roman"/>
                <a:ea typeface="方正细黑一简体"/>
                <a:cs typeface="Times New Roman"/>
              </a:rPr>
              <a:t>在母亲的心中，儿子永远是当年的小孩，母爱一直未曾缺席。</a:t>
            </a:r>
            <a:r>
              <a:rPr lang="en-US" altLang="zh-CN" b="1" dirty="0">
                <a:latin typeface="Times New Roman"/>
                <a:ea typeface="方正细黑一简体"/>
              </a:rPr>
              <a:t>“</a:t>
            </a:r>
            <a:r>
              <a:rPr lang="zh-CN" altLang="zh-CN" b="1" dirty="0">
                <a:latin typeface="Times New Roman"/>
                <a:ea typeface="方正细黑一简体"/>
                <a:cs typeface="Times New Roman"/>
              </a:rPr>
              <a:t>突然停了下来</a:t>
            </a:r>
            <a:r>
              <a:rPr lang="en-US" altLang="zh-CN" b="1" dirty="0">
                <a:latin typeface="Times New Roman"/>
                <a:ea typeface="方正细黑一简体"/>
              </a:rPr>
              <a:t>”“</a:t>
            </a:r>
            <a:r>
              <a:rPr lang="zh-CN" altLang="zh-CN" b="1" dirty="0">
                <a:latin typeface="Times New Roman"/>
                <a:ea typeface="方正细黑一简体"/>
                <a:cs typeface="Times New Roman"/>
              </a:rPr>
              <a:t>把菜篮挎在臂弯</a:t>
            </a:r>
            <a:r>
              <a:rPr lang="en-US" altLang="zh-CN" b="1" dirty="0">
                <a:latin typeface="Times New Roman"/>
                <a:ea typeface="方正细黑一简体"/>
              </a:rPr>
              <a:t>”“</a:t>
            </a:r>
            <a:r>
              <a:rPr lang="zh-CN" altLang="zh-CN" b="1" dirty="0">
                <a:latin typeface="Times New Roman"/>
                <a:ea typeface="方正细黑一简体"/>
                <a:cs typeface="Times New Roman"/>
              </a:rPr>
              <a:t>腾出右手，向我伸来</a:t>
            </a:r>
            <a:r>
              <a:rPr lang="en-US" altLang="zh-CN" b="1" dirty="0">
                <a:latin typeface="Times New Roman"/>
                <a:ea typeface="方正细黑一简体"/>
              </a:rPr>
              <a:t>”</a:t>
            </a:r>
            <a:r>
              <a:rPr lang="zh-CN" altLang="zh-CN" b="1" dirty="0">
                <a:latin typeface="Times New Roman"/>
                <a:ea typeface="方正细黑一简体"/>
                <a:cs typeface="Times New Roman"/>
              </a:rPr>
              <a:t>，描写具体，场景真实、鲜活，让读者身临其境。</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2702829483"/>
              </p:ext>
            </p:extLst>
          </p:nvPr>
        </p:nvGraphicFramePr>
        <p:xfrm>
          <a:off x="552971" y="620688"/>
          <a:ext cx="10552112" cy="595313"/>
        </p:xfrm>
        <a:graphic>
          <a:graphicData uri="http://schemas.openxmlformats.org/presentationml/2006/ole">
            <mc:AlternateContent xmlns:mc="http://schemas.openxmlformats.org/markup-compatibility/2006">
              <mc:Choice xmlns:v="urn:schemas-microsoft-com:vml" Requires="v">
                <p:oleObj spid="_x0000_s3080" name="文档" r:id="rId3" imgW="10552112" imgH="595212" progId="Word.Document.12">
                  <p:embed/>
                </p:oleObj>
              </mc:Choice>
              <mc:Fallback>
                <p:oleObj name="文档" r:id="rId3" imgW="10552112" imgH="595212" progId="Word.Document.12">
                  <p:embed/>
                  <p:pic>
                    <p:nvPicPr>
                      <p:cNvPr id="0" name=""/>
                      <p:cNvPicPr/>
                      <p:nvPr/>
                    </p:nvPicPr>
                    <p:blipFill>
                      <a:blip r:embed="rId4"/>
                      <a:stretch>
                        <a:fillRect/>
                      </a:stretch>
                    </p:blipFill>
                    <p:spPr>
                      <a:xfrm>
                        <a:off x="552971" y="620688"/>
                        <a:ext cx="10552112" cy="595313"/>
                      </a:xfrm>
                      <a:prstGeom prst="rect">
                        <a:avLst/>
                      </a:prstGeom>
                    </p:spPr>
                  </p:pic>
                </p:oleObj>
              </mc:Fallback>
            </mc:AlternateContent>
          </a:graphicData>
        </a:graphic>
      </p:graphicFrame>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典型事例要以小见大</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一粒沙里看世界，半瓣花上说人情。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活中的点滴小事，往往能反映出一个人的人格和精神。运用以小见大法，既能给选材带来极大的便利，又有利于把人物写得血肉丰满、性格突出，把感情表达得真挚细腻、深刻感人，把文章主题打造得集中深刻、引人深思。</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外婆是细心的，她小心地摆出一小桌精致可口的饭菜，在外公墓前。这个时候，外婆总是哭。我知道，外婆听别人说过，另一个世界的人是很想吃供奉的食物的，可是他们的喉，只有针眼大。外婆想到外公那样子，就会很难过吧。而外婆叠的纸钱，已经厚得烧不完了。如果那些飘飞的灰烬能带上外婆的思念，那么我觉得那些都是最美的情书。</a:t>
            </a:r>
            <a:r>
              <a:rPr lang="zh-CN" altLang="zh-CN" b="1" kern="100" dirty="0">
                <a:latin typeface="宋体"/>
                <a:ea typeface="Times New Roman"/>
                <a:cs typeface="Courier New"/>
              </a:rPr>
              <a:t> </a:t>
            </a:r>
            <a:r>
              <a:rPr lang="en-US" altLang="zh-CN" b="1" kern="100" dirty="0">
                <a:solidFill>
                  <a:srgbClr val="7030A0"/>
                </a:solidFill>
                <a:latin typeface="宋体"/>
                <a:ea typeface="Times New Roman"/>
                <a:cs typeface="Courier New"/>
              </a:rPr>
              <a:t>   </a:t>
            </a:r>
            <a:endParaRPr lang="zh-CN" altLang="zh-CN" sz="1050" kern="100" dirty="0">
              <a:latin typeface="宋体"/>
              <a:cs typeface="Courier New"/>
            </a:endParaRPr>
          </a:p>
          <a:p>
            <a:pPr indent="713740" algn="r">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选自《举手投足之间》，有删改</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196752"/>
            <a:ext cx="10975658" cy="3024335"/>
          </a:xfrm>
        </p:spPr>
        <p:txBody>
          <a:bodyPr/>
          <a:lstStyle/>
          <a:p>
            <a:pPr indent="713740" algn="just">
              <a:lnSpc>
                <a:spcPct val="160000"/>
              </a:lnSpc>
              <a:spcAft>
                <a:spcPts val="0"/>
              </a:spcAft>
            </a:pPr>
            <a:endParaRPr lang="zh-CN" altLang="zh-CN" sz="1050" kern="100" dirty="0">
              <a:latin typeface="宋体"/>
              <a:cs typeface="Courier New"/>
            </a:endParaRPr>
          </a:p>
          <a:p>
            <a:r>
              <a:rPr lang="zh-CN" altLang="zh-CN" b="1" dirty="0">
                <a:latin typeface="Times New Roman"/>
                <a:ea typeface="方正细黑一简体"/>
                <a:cs typeface="Times New Roman"/>
              </a:rPr>
              <a:t>文段写外婆为了祭奠外公，精心准备饭菜，叠烧不完的纸钱，这些都是</a:t>
            </a:r>
            <a:r>
              <a:rPr lang="en-US" altLang="zh-CN" b="1" dirty="0">
                <a:latin typeface="Times New Roman"/>
                <a:ea typeface="方正细黑一简体"/>
              </a:rPr>
              <a:t>“</a:t>
            </a:r>
            <a:r>
              <a:rPr lang="zh-CN" altLang="zh-CN" b="1" dirty="0">
                <a:latin typeface="Times New Roman"/>
                <a:ea typeface="方正细黑一简体"/>
                <a:cs typeface="Times New Roman"/>
              </a:rPr>
              <a:t>小</a:t>
            </a:r>
            <a:r>
              <a:rPr lang="en-US" altLang="zh-CN" b="1" dirty="0">
                <a:latin typeface="Times New Roman"/>
                <a:ea typeface="方正细黑一简体"/>
              </a:rPr>
              <a:t>”</a:t>
            </a:r>
            <a:r>
              <a:rPr lang="zh-CN" altLang="zh-CN" b="1" dirty="0">
                <a:latin typeface="Times New Roman"/>
                <a:ea typeface="方正细黑一简体"/>
                <a:cs typeface="Times New Roman"/>
              </a:rPr>
              <a:t>事，非常生活化，并且渗透了情感。作者通过这些生活中的小事，集中表现了外婆对外公的深切思念。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2836032658"/>
              </p:ext>
            </p:extLst>
          </p:nvPr>
        </p:nvGraphicFramePr>
        <p:xfrm>
          <a:off x="624979" y="908720"/>
          <a:ext cx="10552112" cy="595313"/>
        </p:xfrm>
        <a:graphic>
          <a:graphicData uri="http://schemas.openxmlformats.org/presentationml/2006/ole">
            <mc:AlternateContent xmlns:mc="http://schemas.openxmlformats.org/markup-compatibility/2006">
              <mc:Choice xmlns:v="urn:schemas-microsoft-com:vml" Requires="v">
                <p:oleObj spid="_x0000_s4104" name="文档" r:id="rId3" imgW="10552112" imgH="595212" progId="Word.Document.12">
                  <p:embed/>
                </p:oleObj>
              </mc:Choice>
              <mc:Fallback>
                <p:oleObj name="文档" r:id="rId3" imgW="10552112" imgH="595212" progId="Word.Document.12">
                  <p:embed/>
                  <p:pic>
                    <p:nvPicPr>
                      <p:cNvPr id="0" name=""/>
                      <p:cNvPicPr/>
                      <p:nvPr/>
                    </p:nvPicPr>
                    <p:blipFill>
                      <a:blip r:embed="rId4"/>
                      <a:stretch>
                        <a:fillRect/>
                      </a:stretch>
                    </p:blipFill>
                    <p:spPr>
                      <a:xfrm>
                        <a:off x="624979" y="908720"/>
                        <a:ext cx="10552112" cy="595313"/>
                      </a:xfrm>
                      <a:prstGeom prst="rect">
                        <a:avLst/>
                      </a:prstGeom>
                    </p:spPr>
                  </p:pic>
                </p:oleObj>
              </mc:Fallback>
            </mc:AlternateContent>
          </a:graphicData>
        </a:graphic>
      </p:graphicFrame>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关注细节</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细节描写，即抓住作品中人物、事件、环境的某一局部特征和细小环节展开具体而又深入的描写。在写人的文学作品中，细节描写尤为重要。通过真实、独特、生动的典型细节的描写，能够避免空泛、平铺直叙的表述；能够鲜明、形象地突出人物性格，丰富人物形象；能够生动、有效地连接故事情节，构成人物关系；能够烘托环境气氛，渲染人物情态，增加作品的形象性与生活气息。没有细节，就没有艺术。同样，没有细节描写，就没有活生生的、有血有肉有个性的人物形象。</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细节描写的对象极为广泛，日常生活中的琐事、人物的容貌衣着及言谈举止、社会环境的一隅、自然界中微妙的现象等，都可以作为细节描写的对象。那么，细节描写的方法有哪些呢？</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巧用肖像描写展示人物形象，以形传神</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记叙文写作时，要巧用肖像描写，抓住人物的典型特征，如表情、面色、目光、姿态、形体、穿着等，按照一定的顺序，以小见大，由点到面，展开准确、深入、细致的描写，从而让人物形象更加生动清晰、鲜活饱满，给人以深刻的印象。</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4]</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我的同桌，他身穿白红色相衬的上衣，黑色运动裤，裤腿外侧镶着两条红色竖杠，脚穿一双白色运动鞋，一副朝气蓬勃的样子，好像随时会跃出教室，驰骋在绿色的球场，飞奔到红色的赛道。</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smtClean="0">
                <a:latin typeface="Times New Roman"/>
                <a:ea typeface="方正细黑一简体"/>
                <a:cs typeface="Times New Roman"/>
              </a:rPr>
              <a:t>作</a:t>
            </a:r>
            <a:r>
              <a:rPr lang="zh-CN" altLang="zh-CN" b="1" kern="100" dirty="0">
                <a:latin typeface="Times New Roman"/>
                <a:ea typeface="方正细黑一简体"/>
                <a:cs typeface="Times New Roman"/>
              </a:rPr>
              <a:t>者通过细心观察，抓住人物穿着打扮的款式、颜色进行了具体描写，一位运动健将的形象跃然纸上。　　　　</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531469661"/>
              </p:ext>
            </p:extLst>
          </p:nvPr>
        </p:nvGraphicFramePr>
        <p:xfrm>
          <a:off x="1417067" y="2708920"/>
          <a:ext cx="10552112" cy="595313"/>
        </p:xfrm>
        <a:graphic>
          <a:graphicData uri="http://schemas.openxmlformats.org/presentationml/2006/ole">
            <mc:AlternateContent xmlns:mc="http://schemas.openxmlformats.org/markup-compatibility/2006">
              <mc:Choice xmlns:v="urn:schemas-microsoft-com:vml" Requires="v">
                <p:oleObj spid="_x0000_s5128" name="文档" r:id="rId3" imgW="10552112" imgH="595212" progId="Word.Document.12">
                  <p:embed/>
                </p:oleObj>
              </mc:Choice>
              <mc:Fallback>
                <p:oleObj name="文档" r:id="rId3" imgW="10552112" imgH="595212" progId="Word.Document.12">
                  <p:embed/>
                  <p:pic>
                    <p:nvPicPr>
                      <p:cNvPr id="0" name=""/>
                      <p:cNvPicPr/>
                      <p:nvPr/>
                    </p:nvPicPr>
                    <p:blipFill>
                      <a:blip r:embed="rId4"/>
                      <a:stretch>
                        <a:fillRect/>
                      </a:stretch>
                    </p:blipFill>
                    <p:spPr>
                      <a:xfrm>
                        <a:off x="1417067" y="2708920"/>
                        <a:ext cx="10552112" cy="595313"/>
                      </a:xfrm>
                      <a:prstGeom prst="rect">
                        <a:avLst/>
                      </a:prstGeom>
                    </p:spPr>
                  </p:pic>
                </p:oleObj>
              </mc:Fallback>
            </mc:AlternateContent>
          </a:graphicData>
        </a:graphic>
      </p:graphicFrame>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巧抓动作描写突出人物个性，活灵活现</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动作描写，即抓住人物的行为举止进行生动细致的描写，从而展示人物个性，表现人物的内心情感和精神面貌。在进行动作描写时，一方面要注意结合主题，抓住主要特征，准确运用恰当的动词，写出动作的细节和连贯性；另一方面要注意分解动作，突出人物的个性和心理。</a:t>
            </a:r>
            <a:endParaRPr lang="zh-CN" altLang="zh-CN" sz="1050" kern="100" dirty="0">
              <a:effectLst/>
              <a:latin typeface="宋体"/>
              <a:cs typeface="Courier New"/>
            </a:endParaRPr>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5]</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说时迟，那时快。那个摔倒在地上的运动员，手一撑，脚一踮，猛地跃了起来。左脚尖顶住起跑线，膝盖一弯。两手就像两根木桩插在地上，整个身体微微前倾，那架势，就像一只准备起飞的雄鹰。</a:t>
            </a:r>
            <a:endParaRPr lang="zh-CN" altLang="zh-CN" sz="1050" kern="100" dirty="0">
              <a:latin typeface="宋体"/>
              <a:cs typeface="Courier New"/>
            </a:endParaRPr>
          </a:p>
          <a:p>
            <a:endParaRPr lang="en-US" altLang="zh-CN" b="1" dirty="0" smtClean="0">
              <a:latin typeface="Times New Roman"/>
              <a:ea typeface="方正细黑一简体"/>
            </a:endParaRPr>
          </a:p>
          <a:p>
            <a:r>
              <a:rPr lang="en-US" altLang="zh-CN" b="1" dirty="0" smtClean="0">
                <a:latin typeface="Times New Roman"/>
                <a:ea typeface="方正细黑一简体"/>
              </a:rPr>
              <a:t>“</a:t>
            </a:r>
            <a:r>
              <a:rPr lang="zh-CN" altLang="zh-CN" b="1" dirty="0">
                <a:latin typeface="Times New Roman"/>
                <a:ea typeface="方正细黑一简体"/>
                <a:cs typeface="Times New Roman"/>
              </a:rPr>
              <a:t>摔</a:t>
            </a:r>
            <a:r>
              <a:rPr lang="en-US" altLang="zh-CN" b="1" dirty="0">
                <a:latin typeface="Times New Roman"/>
                <a:ea typeface="方正细黑一简体"/>
              </a:rPr>
              <a:t>”“</a:t>
            </a:r>
            <a:r>
              <a:rPr lang="zh-CN" altLang="zh-CN" b="1" dirty="0">
                <a:latin typeface="Times New Roman"/>
                <a:ea typeface="方正细黑一简体"/>
                <a:cs typeface="Times New Roman"/>
              </a:rPr>
              <a:t>撑</a:t>
            </a:r>
            <a:r>
              <a:rPr lang="en-US" altLang="zh-CN" b="1" dirty="0">
                <a:latin typeface="Times New Roman"/>
                <a:ea typeface="方正细黑一简体"/>
              </a:rPr>
              <a:t>”“</a:t>
            </a:r>
            <a:r>
              <a:rPr lang="zh-CN" altLang="zh-CN" b="1" dirty="0">
                <a:latin typeface="Times New Roman"/>
                <a:ea typeface="方正细黑一简体"/>
                <a:cs typeface="Times New Roman"/>
              </a:rPr>
              <a:t>踮</a:t>
            </a:r>
            <a:r>
              <a:rPr lang="en-US" altLang="zh-CN" b="1" dirty="0">
                <a:latin typeface="Times New Roman"/>
                <a:ea typeface="方正细黑一简体"/>
              </a:rPr>
              <a:t>”“</a:t>
            </a:r>
            <a:r>
              <a:rPr lang="zh-CN" altLang="zh-CN" b="1" dirty="0">
                <a:latin typeface="Times New Roman"/>
                <a:ea typeface="方正细黑一简体"/>
                <a:cs typeface="Times New Roman"/>
              </a:rPr>
              <a:t>跃</a:t>
            </a:r>
            <a:r>
              <a:rPr lang="en-US" altLang="zh-CN" b="1" dirty="0">
                <a:latin typeface="Times New Roman"/>
                <a:ea typeface="方正细黑一简体"/>
              </a:rPr>
              <a:t>”“</a:t>
            </a:r>
            <a:r>
              <a:rPr lang="zh-CN" altLang="zh-CN" b="1" dirty="0">
                <a:latin typeface="Times New Roman"/>
                <a:ea typeface="方正细黑一简体"/>
                <a:cs typeface="Times New Roman"/>
              </a:rPr>
              <a:t>顶</a:t>
            </a:r>
            <a:r>
              <a:rPr lang="en-US" altLang="zh-CN" b="1" dirty="0">
                <a:latin typeface="Times New Roman"/>
                <a:ea typeface="方正细黑一简体"/>
              </a:rPr>
              <a:t>”“</a:t>
            </a:r>
            <a:r>
              <a:rPr lang="zh-CN" altLang="zh-CN" b="1" dirty="0">
                <a:latin typeface="Times New Roman"/>
                <a:ea typeface="方正细黑一简体"/>
                <a:cs typeface="Times New Roman"/>
              </a:rPr>
              <a:t>弯</a:t>
            </a:r>
            <a:r>
              <a:rPr lang="en-US" altLang="zh-CN" b="1" dirty="0">
                <a:latin typeface="Times New Roman"/>
                <a:ea typeface="方正细黑一简体"/>
              </a:rPr>
              <a:t>”“</a:t>
            </a:r>
            <a:r>
              <a:rPr lang="zh-CN" altLang="zh-CN" b="1" dirty="0">
                <a:latin typeface="Times New Roman"/>
                <a:ea typeface="方正细黑一简体"/>
                <a:cs typeface="Times New Roman"/>
              </a:rPr>
              <a:t>插</a:t>
            </a:r>
            <a:r>
              <a:rPr lang="en-US" altLang="zh-CN" b="1" dirty="0">
                <a:latin typeface="Times New Roman"/>
                <a:ea typeface="方正细黑一简体"/>
              </a:rPr>
              <a:t>”“</a:t>
            </a:r>
            <a:r>
              <a:rPr lang="zh-CN" altLang="zh-CN" b="1" dirty="0">
                <a:latin typeface="Times New Roman"/>
                <a:ea typeface="方正细黑一简体"/>
                <a:cs typeface="Times New Roman"/>
              </a:rPr>
              <a:t>倾</a:t>
            </a:r>
            <a:r>
              <a:rPr lang="en-US" altLang="zh-CN" b="1" dirty="0">
                <a:latin typeface="Times New Roman"/>
                <a:ea typeface="方正细黑一简体"/>
              </a:rPr>
              <a:t>”“</a:t>
            </a:r>
            <a:r>
              <a:rPr lang="zh-CN" altLang="zh-CN" b="1" dirty="0">
                <a:latin typeface="Times New Roman"/>
                <a:ea typeface="方正细黑一简体"/>
                <a:cs typeface="Times New Roman"/>
              </a:rPr>
              <a:t>起飞</a:t>
            </a:r>
            <a:r>
              <a:rPr lang="en-US" altLang="zh-CN" b="1" dirty="0">
                <a:latin typeface="Times New Roman"/>
                <a:ea typeface="方正细黑一简体"/>
              </a:rPr>
              <a:t>”</a:t>
            </a:r>
            <a:r>
              <a:rPr lang="zh-CN" altLang="zh-CN" b="1" dirty="0">
                <a:latin typeface="Times New Roman"/>
                <a:ea typeface="方正细黑一简体"/>
                <a:cs typeface="Times New Roman"/>
              </a:rPr>
              <a:t>等一连串精心锤炼的动词，将赛场上运动员起跑的预备姿势描写得淋漓尽致。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3304473698"/>
              </p:ext>
            </p:extLst>
          </p:nvPr>
        </p:nvGraphicFramePr>
        <p:xfrm>
          <a:off x="1417067" y="3212976"/>
          <a:ext cx="10552112" cy="595313"/>
        </p:xfrm>
        <a:graphic>
          <a:graphicData uri="http://schemas.openxmlformats.org/presentationml/2006/ole">
            <mc:AlternateContent xmlns:mc="http://schemas.openxmlformats.org/markup-compatibility/2006">
              <mc:Choice xmlns:v="urn:schemas-microsoft-com:vml" Requires="v">
                <p:oleObj spid="_x0000_s6152" name="文档" r:id="rId3" imgW="10552112" imgH="595212" progId="Word.Document.12">
                  <p:embed/>
                </p:oleObj>
              </mc:Choice>
              <mc:Fallback>
                <p:oleObj name="文档" r:id="rId3" imgW="10552112" imgH="595212" progId="Word.Document.12">
                  <p:embed/>
                  <p:pic>
                    <p:nvPicPr>
                      <p:cNvPr id="0" name=""/>
                      <p:cNvPicPr/>
                      <p:nvPr/>
                    </p:nvPicPr>
                    <p:blipFill>
                      <a:blip r:embed="rId4"/>
                      <a:stretch>
                        <a:fillRect/>
                      </a:stretch>
                    </p:blipFill>
                    <p:spPr>
                      <a:xfrm>
                        <a:off x="1417067" y="3212976"/>
                        <a:ext cx="10552112" cy="595313"/>
                      </a:xfrm>
                      <a:prstGeom prst="rect">
                        <a:avLst/>
                      </a:prstGeom>
                    </p:spPr>
                  </p:pic>
                </p:oleObj>
              </mc:Fallback>
            </mc:AlternateContent>
          </a:graphicData>
        </a:graphic>
      </p:graphicFrame>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善借心理描写刻画人物心理，倾诉心声</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人是复杂的个体，有着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喜、怒、哀、乐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丰富的情绪变化，要想展示人物的心路历程，揭示人物的内心世界和精神面貌，离不开对人物心理的精心描写。写作记叙文时，要注意借用心理描写，放飞思绪，展开想象和联想，描绘人物心理，倾诉心声，表现人物丰富而复杂的思想感情。</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6]</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同桌不解地说：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你说，咱俩最后一道题的解法一模一样，为什么你对我错呢？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我半信半疑地接过数学试卷，一看，果然，两个人的解法完全相同，但老师的批改却截然不同，一个打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，一个打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真的是老师批改时看错了。我的心剧烈地跳动着，纠结着，心里不断地询问自己：要不要告诉老师呢？我闭上了眼睛，不觉后悔起来：要是刚才不把试卷给同桌看该多好。可现在，怎么办？要是同桌把这件事告诉了老师，那我岂不是拿不了优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我甩了甩头，不想再想了，深呼吸，渐渐地我冷静下来。诚实是做人之本，想到这儿，我拿出试卷向老师走去</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764704"/>
            <a:ext cx="10975658" cy="4680519"/>
          </a:xfrm>
        </p:spPr>
        <p:txBody>
          <a:bodyPr/>
          <a:lstStyle/>
          <a:p>
            <a:pPr indent="713740" algn="just">
              <a:lnSpc>
                <a:spcPct val="160000"/>
              </a:lnSpc>
              <a:spcAft>
                <a:spcPts val="0"/>
              </a:spcAft>
            </a:pP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如此细腻的心理描写，曲折有致地揭示了人物跌宕起伏的内心情绪。　　　　</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巧用修辞，合理想象</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7]</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老栓也向那边看，却只见一堆人的后背；颈项都伸得很长，仿佛许多鸭，被无形的手捏住了的，向上提着。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鲁迅《药》</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73287657"/>
              </p:ext>
            </p:extLst>
          </p:nvPr>
        </p:nvGraphicFramePr>
        <p:xfrm>
          <a:off x="1345059" y="548680"/>
          <a:ext cx="10552112" cy="595313"/>
        </p:xfrm>
        <a:graphic>
          <a:graphicData uri="http://schemas.openxmlformats.org/presentationml/2006/ole">
            <mc:AlternateContent xmlns:mc="http://schemas.openxmlformats.org/markup-compatibility/2006">
              <mc:Choice xmlns:v="urn:schemas-microsoft-com:vml" Requires="v">
                <p:oleObj spid="_x0000_s7176" name="文档" r:id="rId3" imgW="10552112" imgH="595212" progId="Word.Document.12">
                  <p:embed/>
                </p:oleObj>
              </mc:Choice>
              <mc:Fallback>
                <p:oleObj name="文档" r:id="rId3" imgW="10552112" imgH="595212" progId="Word.Document.12">
                  <p:embed/>
                  <p:pic>
                    <p:nvPicPr>
                      <p:cNvPr id="0" name=""/>
                      <p:cNvPicPr/>
                      <p:nvPr/>
                    </p:nvPicPr>
                    <p:blipFill>
                      <a:blip r:embed="rId4"/>
                      <a:stretch>
                        <a:fillRect/>
                      </a:stretch>
                    </p:blipFill>
                    <p:spPr>
                      <a:xfrm>
                        <a:off x="1345059" y="548680"/>
                        <a:ext cx="10552112" cy="595313"/>
                      </a:xfrm>
                      <a:prstGeom prst="rect">
                        <a:avLst/>
                      </a:prstGeom>
                    </p:spPr>
                  </p:pic>
                </p:oleObj>
              </mc:Fallback>
            </mc:AlternateContent>
          </a:graphicData>
        </a:graphic>
      </p:graphicFrame>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052736"/>
            <a:ext cx="10975658" cy="3888431"/>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这一细节，是用比喻的修辞来描写一群麻木的、不觉悟的人们，在冷漠地观看刽子手杀害革命者的情景。比喻生动形象，如浮雕一般现于读者眼前。自己的同胞惨遭杀戮，人们却无动于衷，像在看与自己毫不相干的街头热闹，令人痛心。作者那种强烈的愤懑，哀其不幸、怒其不争的炽烈情怀，通过这一细节，淋漓尽致地表现了出来。　　　　</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2577575314"/>
              </p:ext>
            </p:extLst>
          </p:nvPr>
        </p:nvGraphicFramePr>
        <p:xfrm>
          <a:off x="1201043" y="476672"/>
          <a:ext cx="10552112" cy="595313"/>
        </p:xfrm>
        <a:graphic>
          <a:graphicData uri="http://schemas.openxmlformats.org/presentationml/2006/ole">
            <mc:AlternateContent xmlns:mc="http://schemas.openxmlformats.org/markup-compatibility/2006">
              <mc:Choice xmlns:v="urn:schemas-microsoft-com:vml" Requires="v">
                <p:oleObj spid="_x0000_s8200" name="文档" r:id="rId3" imgW="10552112" imgH="595212" progId="Word.Document.12">
                  <p:embed/>
                </p:oleObj>
              </mc:Choice>
              <mc:Fallback>
                <p:oleObj name="文档" r:id="rId3" imgW="10552112" imgH="595212" progId="Word.Document.12">
                  <p:embed/>
                  <p:pic>
                    <p:nvPicPr>
                      <p:cNvPr id="0" name=""/>
                      <p:cNvPicPr/>
                      <p:nvPr/>
                    </p:nvPicPr>
                    <p:blipFill>
                      <a:blip r:embed="rId4"/>
                      <a:stretch>
                        <a:fillRect/>
                      </a:stretch>
                    </p:blipFill>
                    <p:spPr>
                      <a:xfrm>
                        <a:off x="1201043" y="476672"/>
                        <a:ext cx="10552112" cy="595313"/>
                      </a:xfrm>
                      <a:prstGeom prst="rect">
                        <a:avLst/>
                      </a:prstGeom>
                    </p:spPr>
                  </p:pic>
                </p:oleObj>
              </mc:Fallback>
            </mc:AlternateContent>
          </a:graphicData>
        </a:graphic>
      </p:graphicFrame>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总之，记叙文写作离不开细节描写，在平时的记叙文写作中，同学们要注意留心观察，巧抓细节，展开生动细致的描绘，从而让人物形象鲜活起来，让故事情节生动起来，让语言丰富起来，让文章精彩纷呈。</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习作勤于练笔</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下面是一名学生的习作文段，在细节描写方面不够充实，请仔细阅读后对文段进行修改，补充语言、动作等细节描写，使人物形象生动、鲜活起来。</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爸爸把妈妈正要走的一步棋给堵住了。妈妈一看，又把另外一粒棋子跳了过去。该我走了，我一看堵不住妈妈，便央求妈妈重走一步，好让我堵住她。妈妈不理我。反正也堵不住了，后来我就不管三七二十一，前后一起走，这盘棋终于被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赢了</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我的家庭生活多么有情趣呀！</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修改：</a:t>
            </a:r>
            <a:r>
              <a:rPr lang="en-US" altLang="zh-CN" b="1" kern="100" dirty="0" smtClean="0">
                <a:latin typeface="Times New Roman"/>
                <a:ea typeface="方正细黑一简体"/>
                <a:cs typeface="Courier New"/>
              </a:rPr>
              <a:t>__________________________________________________</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zh-CN" b="1" dirty="0">
                <a:solidFill>
                  <a:srgbClr val="C00000"/>
                </a:solidFill>
                <a:latin typeface="Times New Roman"/>
                <a:ea typeface="方正细黑一简体"/>
                <a:cs typeface="Times New Roman"/>
              </a:rPr>
              <a:t>参考示例：</a:t>
            </a:r>
            <a:r>
              <a:rPr lang="zh-CN" altLang="zh-CN" b="1" dirty="0">
                <a:latin typeface="Times New Roman"/>
                <a:ea typeface="方正细黑一简体"/>
                <a:cs typeface="Times New Roman"/>
              </a:rPr>
              <a:t>爸爸把妈妈正要走的一步棋给堵住了，并得意地向妈妈做了一个鬼脸。妈妈笑着对爸爸说：</a:t>
            </a:r>
            <a:r>
              <a:rPr lang="en-US" altLang="zh-CN" b="1" dirty="0">
                <a:latin typeface="Times New Roman"/>
                <a:ea typeface="方正细黑一简体"/>
              </a:rPr>
              <a:t>“</a:t>
            </a:r>
            <a:r>
              <a:rPr lang="zh-CN" altLang="zh-CN" b="1" dirty="0">
                <a:latin typeface="Times New Roman"/>
                <a:ea typeface="方正细黑一简体"/>
                <a:cs typeface="Times New Roman"/>
              </a:rPr>
              <a:t>别高兴得太早！</a:t>
            </a:r>
            <a:r>
              <a:rPr lang="en-US" altLang="zh-CN" b="1" dirty="0">
                <a:latin typeface="Times New Roman"/>
                <a:ea typeface="方正细黑一简体"/>
              </a:rPr>
              <a:t>”</a:t>
            </a:r>
            <a:r>
              <a:rPr lang="zh-CN" altLang="zh-CN" b="1" dirty="0">
                <a:latin typeface="Times New Roman"/>
                <a:ea typeface="方正细黑一简体"/>
                <a:cs typeface="Times New Roman"/>
              </a:rPr>
              <a:t>说完将另一粒棋子跳了过去，又向爸爸回敬了一个鬼脸。该我走了，我一看堵不住妈妈了，着了急，忙摆出一副可怜相，央求妈妈道：</a:t>
            </a:r>
            <a:r>
              <a:rPr lang="en-US" altLang="zh-CN" b="1" dirty="0">
                <a:latin typeface="Times New Roman"/>
                <a:ea typeface="方正细黑一简体"/>
              </a:rPr>
              <a:t>“</a:t>
            </a:r>
            <a:r>
              <a:rPr lang="zh-CN" altLang="zh-CN" b="1" dirty="0">
                <a:latin typeface="Times New Roman"/>
                <a:ea typeface="方正细黑一简体"/>
                <a:cs typeface="Times New Roman"/>
              </a:rPr>
              <a:t>啊呀，好老妈，求求你重走这步吧，好让我堵住你呀。</a:t>
            </a:r>
            <a:r>
              <a:rPr lang="en-US" altLang="zh-CN" b="1" dirty="0">
                <a:latin typeface="Times New Roman"/>
                <a:ea typeface="方正细黑一简体"/>
              </a:rPr>
              <a:t>”</a:t>
            </a:r>
            <a:r>
              <a:rPr lang="zh-CN" altLang="zh-CN" b="1" dirty="0">
                <a:latin typeface="Times New Roman"/>
                <a:ea typeface="方正细黑一简体"/>
                <a:cs typeface="Times New Roman"/>
              </a:rPr>
              <a:t>妈妈根本不理睬，神情还挺严肃：</a:t>
            </a:r>
            <a:r>
              <a:rPr lang="en-US" altLang="zh-CN" b="1" dirty="0">
                <a:latin typeface="Times New Roman"/>
                <a:ea typeface="方正细黑一简体"/>
              </a:rPr>
              <a:t>“</a:t>
            </a:r>
            <a:r>
              <a:rPr lang="zh-CN" altLang="zh-CN" b="1" dirty="0">
                <a:latin typeface="Times New Roman"/>
                <a:ea typeface="方正细黑一简体"/>
                <a:cs typeface="Times New Roman"/>
              </a:rPr>
              <a:t>什么？重走？没门儿，现在，我们可是敌人，懂吗？</a:t>
            </a:r>
            <a:r>
              <a:rPr lang="en-US" altLang="zh-CN" b="1" dirty="0">
                <a:latin typeface="Times New Roman"/>
                <a:ea typeface="方正细黑一简体"/>
              </a:rPr>
              <a:t>”</a:t>
            </a:r>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爸爸听了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扑哧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一声笑了。妈妈斜着眼睛瞪了爸爸一眼说：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笑什么？闭嘴！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爸爸吓得连忙板起脸来对我说：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对！笑什么？闭嘴，下棋！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唉，既然堵不住，干脆豁出去得了，不管三七二十一，我左右开弓，两只手前后一起走，堵住了爸爸妈妈所有的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，哈哈，这盘棋终于被我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赢了</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我的家庭生活多么有情趣呀！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359971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六边形 19"/>
          <p:cNvSpPr/>
          <p:nvPr/>
        </p:nvSpPr>
        <p:spPr>
          <a:xfrm>
            <a:off x="1546437" y="2456114"/>
            <a:ext cx="9578311" cy="1450827"/>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816131">
            <a:hlinkClick r:id="rId4" action="ppaction://hlinkfile"/>
          </p:cNvPr>
          <p:cNvSpPr txBox="1"/>
          <p:nvPr/>
        </p:nvSpPr>
        <p:spPr>
          <a:xfrm>
            <a:off x="2194510" y="2528122"/>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单元质量评价</a:t>
            </a:r>
            <a:r>
              <a:rPr lang="zh-CN" altLang="zh-CN" sz="2800" b="1"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见</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单元质量评价（二）</a:t>
            </a:r>
            <a:r>
              <a:rPr lang="en-US" altLang="zh-CN" sz="28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endParaRPr>
          </a:p>
        </p:txBody>
      </p:sp>
      <p:grpSp>
        <p:nvGrpSpPr>
          <p:cNvPr id="22" name="组合 21"/>
          <p:cNvGrpSpPr/>
          <p:nvPr/>
        </p:nvGrpSpPr>
        <p:grpSpPr>
          <a:xfrm>
            <a:off x="480963" y="213464"/>
            <a:ext cx="1641538" cy="1668636"/>
            <a:chOff x="5569524" y="1988583"/>
            <a:chExt cx="1004940" cy="1021529"/>
          </a:xfrm>
        </p:grpSpPr>
        <p:pic>
          <p:nvPicPr>
            <p:cNvPr id="23" name="MH_Other_2"/>
            <p:cNvPicPr>
              <a:picLocks noChangeAspect="1"/>
            </p:cNvPicPr>
            <p:nvPr>
              <p:custDataLst>
                <p:tags r:id="rId1"/>
              </p:custDataLst>
            </p:nvPr>
          </p:nvPicPr>
          <p:blipFill>
            <a:blip r:embed="rId5"/>
            <a:stretch>
              <a:fillRect/>
            </a:stretch>
          </p:blipFill>
          <p:spPr>
            <a:xfrm>
              <a:off x="5569524" y="1988583"/>
              <a:ext cx="1004940" cy="1021529"/>
            </a:xfrm>
            <a:prstGeom prst="rect">
              <a:avLst/>
            </a:prstGeom>
            <a:effectLst>
              <a:outerShdw blurRad="50800" dist="38100" dir="8100000" sx="102000" sy="102000" algn="tr" rotWithShape="0">
                <a:prstClr val="black">
                  <a:alpha val="40000"/>
                </a:prstClr>
              </a:outerShdw>
            </a:effectLst>
          </p:spPr>
        </p:pic>
        <p:grpSp>
          <p:nvGrpSpPr>
            <p:cNvPr id="24" name="组合 23"/>
            <p:cNvGrpSpPr/>
            <p:nvPr/>
          </p:nvGrpSpPr>
          <p:grpSpPr>
            <a:xfrm>
              <a:off x="5926327" y="2359544"/>
              <a:ext cx="306543" cy="232610"/>
              <a:chOff x="10269681" y="2490680"/>
              <a:chExt cx="269875" cy="204787"/>
            </a:xfrm>
            <a:solidFill>
              <a:schemeClr val="accent3"/>
            </a:solidFill>
          </p:grpSpPr>
          <p:sp>
            <p:nvSpPr>
              <p:cNvPr id="25" name="Freeform 382"/>
              <p:cNvSpPr/>
              <p:nvPr/>
            </p:nvSpPr>
            <p:spPr bwMode="auto">
              <a:xfrm>
                <a:off x="10269681" y="2687530"/>
                <a:ext cx="269875" cy="7937"/>
              </a:xfrm>
              <a:custGeom>
                <a:avLst/>
                <a:gdLst>
                  <a:gd name="T0" fmla="*/ 1 w 67"/>
                  <a:gd name="T1" fmla="*/ 2 h 2"/>
                  <a:gd name="T2" fmla="*/ 0 w 67"/>
                  <a:gd name="T3" fmla="*/ 1 h 2"/>
                  <a:gd name="T4" fmla="*/ 1 w 67"/>
                  <a:gd name="T5" fmla="*/ 0 h 2"/>
                  <a:gd name="T6" fmla="*/ 65 w 67"/>
                  <a:gd name="T7" fmla="*/ 0 h 2"/>
                  <a:gd name="T8" fmla="*/ 67 w 67"/>
                  <a:gd name="T9" fmla="*/ 1 h 2"/>
                  <a:gd name="T10" fmla="*/ 65 w 67"/>
                  <a:gd name="T11" fmla="*/ 2 h 2"/>
                  <a:gd name="T12" fmla="*/ 1 w 6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67" h="2">
                    <a:moveTo>
                      <a:pt x="1" y="2"/>
                    </a:moveTo>
                    <a:cubicBezTo>
                      <a:pt x="1" y="2"/>
                      <a:pt x="0" y="2"/>
                      <a:pt x="0" y="1"/>
                    </a:cubicBezTo>
                    <a:cubicBezTo>
                      <a:pt x="0" y="1"/>
                      <a:pt x="1" y="0"/>
                      <a:pt x="1" y="0"/>
                    </a:cubicBezTo>
                    <a:cubicBezTo>
                      <a:pt x="65" y="0"/>
                      <a:pt x="65" y="0"/>
                      <a:pt x="65" y="0"/>
                    </a:cubicBezTo>
                    <a:cubicBezTo>
                      <a:pt x="66" y="0"/>
                      <a:pt x="67" y="1"/>
                      <a:pt x="67" y="1"/>
                    </a:cubicBezTo>
                    <a:cubicBezTo>
                      <a:pt x="67" y="2"/>
                      <a:pt x="66" y="2"/>
                      <a:pt x="65" y="2"/>
                    </a:cubicBezTo>
                    <a:lnTo>
                      <a:pt x="1" y="2"/>
                    </a:ln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Rectangle 383"/>
              <p:cNvSpPr>
                <a:spLocks noChangeArrowheads="1"/>
              </p:cNvSpPr>
              <p:nvPr/>
            </p:nvSpPr>
            <p:spPr bwMode="auto">
              <a:xfrm>
                <a:off x="10301431" y="2538305"/>
                <a:ext cx="41275" cy="130175"/>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384"/>
              <p:cNvSpPr>
                <a:spLocks noChangeArrowheads="1"/>
              </p:cNvSpPr>
              <p:nvPr/>
            </p:nvSpPr>
            <p:spPr bwMode="auto">
              <a:xfrm>
                <a:off x="10361756" y="2490680"/>
                <a:ext cx="36513" cy="17780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385"/>
              <p:cNvSpPr>
                <a:spLocks noChangeArrowheads="1"/>
              </p:cNvSpPr>
              <p:nvPr/>
            </p:nvSpPr>
            <p:spPr bwMode="auto">
              <a:xfrm>
                <a:off x="10414143" y="2547830"/>
                <a:ext cx="41275" cy="12065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386"/>
              <p:cNvSpPr>
                <a:spLocks noChangeArrowheads="1"/>
              </p:cNvSpPr>
              <p:nvPr/>
            </p:nvSpPr>
            <p:spPr bwMode="auto">
              <a:xfrm>
                <a:off x="10474468" y="2587517"/>
                <a:ext cx="36513" cy="80962"/>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pic>
        <p:nvPicPr>
          <p:cNvPr id="30" name="Picture 3" descr="C:\Users\Administrator\Desktop\微立体创业计划\005.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799676" y="5696474"/>
            <a:ext cx="891506" cy="89150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1" name="Picture 4" descr="C:\Users\Administrator\Desktop\微立体创业计划\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52075" y="5705846"/>
            <a:ext cx="891506" cy="89150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2" name="Picture 3" descr="C:\Users\Administrator\Desktop\微立体创业计划\005.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888503" y="5851130"/>
            <a:ext cx="698796" cy="69879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3" name="Picture 4" descr="C:\Users\Administrator\Desktop\微立体创业计划\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40902" y="5860502"/>
            <a:ext cx="698796" cy="69879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74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谢</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FF9933"/>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观</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看</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326093866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372</TotalTime>
  <Words>6913</Words>
  <Application>Microsoft Office PowerPoint</Application>
  <PresentationFormat>自定义</PresentationFormat>
  <Paragraphs>160</Paragraphs>
  <Slides>56</Slides>
  <Notes>3</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56</vt:i4>
      </vt:variant>
    </vt:vector>
  </HeadingPairs>
  <TitlesOfParts>
    <vt:vector size="58"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102</cp:revision>
  <dcterms:created xsi:type="dcterms:W3CDTF">2021-04-02T06:41:31Z</dcterms:created>
  <dcterms:modified xsi:type="dcterms:W3CDTF">2023-05-11T02:50:01Z</dcterms:modified>
</cp:coreProperties>
</file>